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0" r:id="rId6"/>
    <p:sldId id="269" r:id="rId7"/>
    <p:sldId id="267" r:id="rId8"/>
    <p:sldId id="272" r:id="rId9"/>
    <p:sldId id="268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4" r:id="rId22"/>
    <p:sldId id="285" r:id="rId23"/>
    <p:sldId id="288" r:id="rId24"/>
    <p:sldId id="289" r:id="rId25"/>
    <p:sldId id="290" r:id="rId26"/>
    <p:sldId id="265" r:id="rId27"/>
    <p:sldId id="291" r:id="rId28"/>
    <p:sldId id="264" r:id="rId29"/>
    <p:sldId id="263" r:id="rId30"/>
    <p:sldId id="292" r:id="rId31"/>
    <p:sldId id="293" r:id="rId32"/>
    <p:sldId id="294" r:id="rId33"/>
    <p:sldId id="295" r:id="rId34"/>
    <p:sldId id="296" r:id="rId35"/>
    <p:sldId id="262" r:id="rId36"/>
    <p:sldId id="297" r:id="rId37"/>
    <p:sldId id="261" r:id="rId38"/>
    <p:sldId id="298" r:id="rId39"/>
    <p:sldId id="299" r:id="rId40"/>
    <p:sldId id="300" r:id="rId41"/>
    <p:sldId id="301" r:id="rId42"/>
    <p:sldId id="302" r:id="rId43"/>
    <p:sldId id="303" r:id="rId4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38"/>
    <p:restoredTop sz="94667"/>
  </p:normalViewPr>
  <p:slideViewPr>
    <p:cSldViewPr snapToGrid="0">
      <p:cViewPr varScale="1">
        <p:scale>
          <a:sx n="242" d="100"/>
          <a:sy n="242" d="100"/>
        </p:scale>
        <p:origin x="5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741E0F-0402-3BD5-D65A-3A10BE93B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BDEDEF6-20C1-6097-2DEE-2C48C218C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667B89-1A8C-E90B-3575-8A372F381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B8D671-AF54-0CB9-4DEE-34C6158F3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6ABC2C-3D97-D51E-38D0-986A84C1E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36146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088CA8-F941-B262-4C4C-EAC10717E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40EA99-F860-10FB-6CD1-46D88C4B0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DAA7AF-C2BD-8B44-3A1C-01A065DBF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F9828-54D0-A462-136F-14E4B8E26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563BB8-EF1C-95DF-5554-F63BB737D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69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4A78686-FE57-833C-3D54-BD998D4C90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A45B6BB-05D5-3844-AD2B-FFC4F2EAF0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FAE5E6-AEF9-94D3-B7DE-40B3B3BAA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BEE41F-E427-484D-ACEE-1DBE1AF14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25945B-F3C1-37ED-64A1-BED6E88CD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5442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F0E186-25EC-42CA-DD5D-4563AE83E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6400D5-8845-E588-85FA-BEAED5323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141341-91A0-A6D2-F3BA-2C0640522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FF1C1E-CF66-18AC-78FA-74743F382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F707D8-CB87-485B-9E9C-CCC846FD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8901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94E7EA-E9A7-3E1F-6629-A3941D1DA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4902EC-6F22-AD3C-A97B-235E478EC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D11354-2096-58DB-24C5-32E43BA1C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507FE5-0DA3-B5E8-6CCB-81E849C5F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0EA81-A4BC-D200-2943-1C0250346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7999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0EA404-ADE1-053F-7CE8-B6985AF1A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BBBEEF-FAAC-37DF-A7E1-057A7EE34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5F9751-5797-6637-B611-E415A834F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7AF372-A38D-16AA-303F-151D23BB1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3751BD-2445-B12D-EE31-3F56B6239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3DDAE1-374D-ADBC-F9F3-1B15D00EC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35064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F0CB61-8969-CA00-9841-9AEB192A1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AFE2CD-4CDD-F91A-F66B-D41A390976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F72817-AFC3-7FC0-D430-A9C2B0869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BAAF6B9-9664-EE24-58F7-CA429CF942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B56D9A6-BA9C-95FC-BACF-702403E68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8FE0F71-4556-6834-46F9-E0FCB2A07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56541A3-CB76-1E16-1C91-F91FD11D0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D27476C-218C-0F42-488C-02D08000E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83650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4779D1-CF3B-C563-C822-1E7389553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CC8CDD-10F6-087C-806E-09837580E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6C96006-E3FD-0E3C-9499-1F7C89878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1DB9FC-64AB-3DCF-9D4C-CBFD4BD2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1299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92F2260-469C-B26D-C992-86F5DD826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29B63A-FE39-AFEE-52D4-A5E397F7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5DB5B0-683A-DF09-1A86-F7FA52FB0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1095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245FA3-9D47-7F6E-0894-F87C9ED14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8890D6-1B4C-4CDF-D11D-C1D253793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36C6FA-8929-77A1-F8DB-EFF2C895B1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034F22-A428-B804-460C-CB951359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6AC20C-5090-2E1E-7023-74A8A71B7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1D37E1-0453-CCF9-0BDB-971A153F8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6343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AC1DFF-6884-95D3-D3E1-9C053E970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3485F6-58FB-2FE3-E7B2-3007069F9C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6DD7DD-5DC5-EB33-6A3B-AA911C47F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1A2342-B41F-7C68-1F33-470AF0681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E03BDC-048C-7AAF-2D7F-1277F721A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C874D-0FF7-3981-A91D-68561A3CA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7048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6F9EF38-6949-A05C-7C56-6B1C70D11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002579-DD7F-024F-E79D-CA1910601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9D82BE-464F-0181-9D2E-AAB4D90A8E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58DD3D-3B1D-D342-A5C1-CA7366E564EB}" type="datetimeFigureOut">
              <a:rPr kumimoji="1" lang="ko-KR" altLang="en-US" smtClean="0"/>
              <a:t>2025. 1. 24.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E30844-84E0-50A9-3992-15353FE707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02166-A373-C36B-410D-0F23D4AC0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C3851A-3C48-B84C-9903-967EB5525C9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923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k.practicallaw.thomsonreuters.com/w-042-1346?" TargetMode="External"/><Relationship Id="rId2" Type="http://schemas.openxmlformats.org/officeDocument/2006/relationships/hyperlink" Target="https://www.instagram.com/poetofcode/p/DBlms4LxIUu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bc.com/travel/article/20240222-air-canada-chatbot-misinformation-what-travellers-should-know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lmarena.ai/?leaderboard&amp;gad_source=1&amp;gclid=CjwKCAiAkc28BhB0EiwAM001Te5QK6miGQtvLEKkMWh1LI5Svj_MM0ssxFlNcu45VEz6WeXvMtNI5xoCoksQAvD_BwE" TargetMode="External"/><Relationship Id="rId2" Type="http://schemas.openxmlformats.org/officeDocument/2006/relationships/hyperlink" Target="https://lmarena.ai/?gad_source=1&amp;gclid=CjwKCAiAkc28BhB0EiwAM001TdQ9dsdy_-Li_Hw-Ypwi9h4JV65i1ewjyxHCv27ojl8dnJkxEAYVWhoCze8QAvD_BwE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DE1263-3398-FFBF-FECC-568468FFB6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r>
              <a:rPr lang="ko-KR" altLang="en-US" dirty="0"/>
              <a:t>장</a:t>
            </a:r>
            <a:r>
              <a:rPr lang="en-US" altLang="ko-KR" dirty="0"/>
              <a:t>. </a:t>
            </a:r>
            <a:r>
              <a:rPr lang="ko-KR" altLang="en-US" dirty="0"/>
              <a:t>평가 방법론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50C9ED9-8F71-E517-0414-7B7041470F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2025-01-25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3153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7ADD6BD1-DBB1-C355-C573-EA118BD6F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교차 엔트로피</a:t>
            </a:r>
            <a:r>
              <a:rPr lang="en-US" altLang="ko-KR" dirty="0"/>
              <a:t>(Cross Entropy)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내용 개체 틀 5">
                <a:extLst>
                  <a:ext uri="{FF2B5EF4-FFF2-40B4-BE49-F238E27FC236}">
                    <a16:creationId xmlns:a16="http://schemas.microsoft.com/office/drawing/2014/main" id="{DC48102C-70D3-180C-57CE-17DF24792C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sz="1600" b="1" dirty="0"/>
                  <a:t>1. </a:t>
                </a:r>
                <a:r>
                  <a:rPr lang="ko-KR" altLang="en-US" sz="1600" b="1" dirty="0"/>
                  <a:t>정의</a:t>
                </a:r>
                <a:endParaRPr lang="ko-KR" altLang="en-US" sz="1600" dirty="0"/>
              </a:p>
              <a:p>
                <a:pPr lvl="1"/>
                <a:r>
                  <a:rPr lang="ko-KR" altLang="en-US" sz="1400" dirty="0"/>
                  <a:t>학습 데이터에서 </a:t>
                </a:r>
                <a:r>
                  <a:rPr lang="ko-KR" altLang="en-US" sz="1400" b="1" dirty="0"/>
                  <a:t>다음에 나올 내용을 예측하는 난이도</a:t>
                </a:r>
                <a:r>
                  <a:rPr lang="ko-KR" altLang="en-US" sz="1400" dirty="0"/>
                  <a:t>를 측정</a:t>
                </a:r>
                <a:r>
                  <a:rPr lang="en-US" altLang="ko-KR" sz="1400" dirty="0"/>
                  <a:t>.</a:t>
                </a:r>
              </a:p>
              <a:p>
                <a:pPr lvl="1"/>
                <a:r>
                  <a:rPr lang="ko-KR" altLang="en-US" sz="1400" dirty="0"/>
                  <a:t>훈련 데이터의 실제 분포 </a:t>
                </a:r>
                <a:r>
                  <a:rPr lang="en-US" altLang="ko-KR" sz="1400" b="1" i="1" dirty="0"/>
                  <a:t>P</a:t>
                </a:r>
                <a:r>
                  <a:rPr lang="en-US" altLang="ko-KR" sz="1400" dirty="0"/>
                  <a:t> </a:t>
                </a:r>
                <a:r>
                  <a:rPr lang="ko-KR" altLang="en-US" sz="1400" dirty="0"/>
                  <a:t>과 모델이 추정한 분포 </a:t>
                </a:r>
                <a:r>
                  <a:rPr lang="en-US" altLang="ko-KR" sz="1400" b="1" i="1" dirty="0"/>
                  <a:t>Q</a:t>
                </a:r>
                <a:r>
                  <a:rPr lang="ko-KR" altLang="en-US" sz="1400" dirty="0"/>
                  <a:t>와 간의 차이를 반영</a:t>
                </a:r>
                <a:r>
                  <a:rPr lang="en-US" altLang="ko-KR" sz="1400" dirty="0"/>
                  <a:t>.</a:t>
                </a:r>
              </a:p>
              <a:p>
                <a:r>
                  <a:rPr lang="en-US" altLang="ko-KR" sz="1600" b="1" dirty="0"/>
                  <a:t>2. </a:t>
                </a:r>
                <a:r>
                  <a:rPr lang="ko-KR" altLang="en-US" sz="1600" b="1" dirty="0"/>
                  <a:t>주요 구성 요소</a:t>
                </a:r>
                <a:endParaRPr lang="ko-KR" altLang="en-US" sz="1600" dirty="0"/>
              </a:p>
              <a:p>
                <a:pPr lvl="1"/>
                <a:r>
                  <a:rPr lang="ko-KR" altLang="en-US" sz="1400" b="1" dirty="0"/>
                  <a:t>학습 데이터의 엔트로피 </a:t>
                </a:r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𝑯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𝑷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1400" dirty="0"/>
                  <a:t>:</a:t>
                </a:r>
                <a:br>
                  <a:rPr lang="en-US" altLang="ko-KR" sz="1400" dirty="0"/>
                </a:br>
                <a:r>
                  <a:rPr lang="ko-KR" altLang="en-US" sz="1400" dirty="0"/>
                  <a:t>학습 데이터 자체의 예측 가능성을 측정</a:t>
                </a:r>
                <a:r>
                  <a:rPr lang="en-US" altLang="ko-KR" sz="1400" dirty="0"/>
                  <a:t>.</a:t>
                </a:r>
              </a:p>
              <a:p>
                <a:pPr lvl="1"/>
                <a:r>
                  <a:rPr lang="en-US" altLang="ko-KR" sz="1400" b="1" dirty="0"/>
                  <a:t>KL </a:t>
                </a:r>
                <a:r>
                  <a:rPr lang="ko-KR" altLang="en-US" sz="1400" b="1" dirty="0"/>
                  <a:t>발산</a:t>
                </a:r>
                <a:r>
                  <a:rPr lang="ko-KR" altLang="en-US" sz="1400" dirty="0"/>
                  <a:t> </a:t>
                </a:r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||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1400" dirty="0"/>
                  <a:t>:</a:t>
                </a:r>
                <a:br>
                  <a:rPr lang="en-US" altLang="ko-KR" sz="1400" dirty="0"/>
                </a:br>
                <a:r>
                  <a:rPr lang="ko-KR" altLang="en-US" sz="1400" dirty="0"/>
                  <a:t>모델 추정 분포 </a:t>
                </a:r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ko-KR" altLang="en-US" sz="1400" dirty="0"/>
                  <a:t>가 실제 분포 </a:t>
                </a:r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ko-KR" altLang="en-US" sz="1400" dirty="0"/>
                  <a:t>와 얼마나 다른</a:t>
                </a:r>
                <a:r>
                  <a:rPr lang="en-US" altLang="ko-KR" sz="1400" dirty="0"/>
                  <a:t> </a:t>
                </a:r>
                <a:r>
                  <a:rPr lang="ko-KR" altLang="en-US" sz="1400" dirty="0"/>
                  <a:t>지 측정</a:t>
                </a:r>
                <a:r>
                  <a:rPr lang="en-US" altLang="ko-KR" sz="1400" dirty="0"/>
                  <a:t>.</a:t>
                </a:r>
              </a:p>
              <a:p>
                <a:r>
                  <a:rPr lang="en-US" altLang="ko-KR" sz="1600" b="1" dirty="0"/>
                  <a:t>3. </a:t>
                </a:r>
                <a:r>
                  <a:rPr lang="ko-KR" altLang="en-US" sz="1600" b="1" dirty="0"/>
                  <a:t>교차 엔트로피 계산</a:t>
                </a:r>
                <a:endParaRPr lang="ko-KR" altLang="en-US" sz="1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||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altLang="ko-KR" sz="1400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</m:oMath>
                </a14:m>
                <a:r>
                  <a:rPr lang="en-US" altLang="ko-KR" sz="1400" dirty="0"/>
                  <a:t>: </a:t>
                </a:r>
                <a:r>
                  <a:rPr lang="ko-KR" altLang="en-US" sz="1400" dirty="0"/>
                  <a:t>모델의 학습 데이터에 대한 교차 엔트로피</a:t>
                </a:r>
                <a:r>
                  <a:rPr lang="en-US" altLang="ko-KR" sz="1400" dirty="0"/>
                  <a:t>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/>
                  <a:t>가 </a:t>
                </a:r>
                <a14:m>
                  <m:oMath xmlns:m="http://schemas.openxmlformats.org/officeDocument/2006/math">
                    <m:r>
                      <a:rPr lang="en-US" altLang="ko-KR" sz="140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ko-KR" sz="140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ko-KR" altLang="en-US" sz="1400" dirty="0"/>
                  <a:t>와 동일하면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altLang="ko-KR" sz="1400">
                            <a:latin typeface="Cambria Math" panose="02040503050406030204" pitchFamily="18" charset="0"/>
                          </a:rPr>
                          <m:t>𝐾𝐿</m:t>
                        </m:r>
                      </m:sub>
                    </m:sSub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altLang="ko-KR" sz="1400" dirty="0"/>
                  <a:t>, </a:t>
                </a:r>
                <a:r>
                  <a:rPr lang="ko-KR" altLang="en-US" sz="1400" dirty="0"/>
                  <a:t>따라서 </a:t>
                </a:r>
                <a14:m>
                  <m:oMath xmlns:m="http://schemas.openxmlformats.org/officeDocument/2006/math">
                    <m:r>
                      <a:rPr lang="en-US" altLang="ko-KR" sz="140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altLang="ko-KR" sz="140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40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40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40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sz="140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altLang="ko-KR" sz="140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40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</m:oMath>
                </a14:m>
                <a:endParaRPr lang="en-US" altLang="ko-KR" sz="1400" dirty="0"/>
              </a:p>
              <a:p>
                <a:r>
                  <a:rPr lang="en-US" altLang="ko-KR" sz="1600" b="1" dirty="0"/>
                  <a:t>4. </a:t>
                </a:r>
                <a:r>
                  <a:rPr lang="ko-KR" altLang="en-US" sz="1600" b="1" dirty="0"/>
                  <a:t>목표</a:t>
                </a:r>
                <a:endParaRPr lang="ko-KR" altLang="en-US" sz="1600" dirty="0"/>
              </a:p>
              <a:p>
                <a:pPr lvl="1"/>
                <a:r>
                  <a:rPr lang="ko-KR" altLang="en-US" sz="1400" b="1" dirty="0"/>
                  <a:t>교차 엔트로피 최소화</a:t>
                </a:r>
                <a:r>
                  <a:rPr lang="en-US" altLang="ko-KR" sz="1400" dirty="0"/>
                  <a:t>:</a:t>
                </a:r>
                <a:br>
                  <a:rPr lang="en-US" altLang="ko-KR" sz="1400" dirty="0"/>
                </a:br>
                <a:r>
                  <a:rPr lang="ko-KR" altLang="en-US" sz="1400" dirty="0"/>
                  <a:t>모델이 학습 데이터 분포를 정확히 학습하도록 목표</a:t>
                </a:r>
                <a:r>
                  <a:rPr lang="en-US" altLang="ko-KR" sz="1400" dirty="0"/>
                  <a:t>.</a:t>
                </a:r>
              </a:p>
              <a:p>
                <a:pPr lvl="1"/>
                <a:r>
                  <a:rPr lang="ko-KR" altLang="en-US" sz="1400" dirty="0"/>
                  <a:t>모델이 완벽히 학습하면 </a:t>
                </a:r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𝑄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altLang="ko-KR" sz="1400" dirty="0"/>
                  <a:t>, </a:t>
                </a:r>
                <a:r>
                  <a:rPr lang="ko-KR" altLang="en-US" sz="1400" dirty="0"/>
                  <a:t>교차 엔트로피는 데이터의 엔트로피</a:t>
                </a:r>
                <a:r>
                  <a:rPr lang="en-US" altLang="ko-KR" sz="1400" dirty="0"/>
                  <a:t> </a:t>
                </a:r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ko-KR" altLang="en-US" sz="1400" dirty="0" err="1"/>
                  <a:t>에</a:t>
                </a:r>
                <a:r>
                  <a:rPr lang="ko-KR" altLang="en-US" sz="1400" dirty="0"/>
                  <a:t> 수렴</a:t>
                </a:r>
                <a:r>
                  <a:rPr lang="en-US" altLang="ko-KR" sz="1400" dirty="0"/>
                  <a:t>.</a:t>
                </a:r>
              </a:p>
            </p:txBody>
          </p:sp>
        </mc:Choice>
        <mc:Fallback>
          <p:sp>
            <p:nvSpPr>
              <p:cNvPr id="6" name="내용 개체 틀 5">
                <a:extLst>
                  <a:ext uri="{FF2B5EF4-FFF2-40B4-BE49-F238E27FC236}">
                    <a16:creationId xmlns:a16="http://schemas.microsoft.com/office/drawing/2014/main" id="{DC48102C-70D3-180C-57CE-17DF24792C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62" t="-87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3762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1F7FC5-A0AD-127A-6025-80CF5F37A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(</a:t>
            </a:r>
            <a:r>
              <a:rPr lang="ko-KR" altLang="en-US" sz="3600" dirty="0"/>
              <a:t>유첨</a:t>
            </a:r>
            <a:r>
              <a:rPr lang="en-US" altLang="ko-KR" sz="3600" dirty="0"/>
              <a:t>)</a:t>
            </a:r>
            <a:r>
              <a:rPr lang="ko-KR" altLang="en-US" sz="3600" dirty="0"/>
              <a:t>교차 엔트로피 오차 </a:t>
            </a:r>
            <a:r>
              <a:rPr lang="en-US" altLang="ko-KR" sz="3600" dirty="0"/>
              <a:t>(Cross Entropy Error)</a:t>
            </a:r>
            <a:endParaRPr kumimoji="1" lang="ko-KR" alt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BC57CD-11CB-4160-D6EB-E1541C8223DD}"/>
              </a:ext>
            </a:extLst>
          </p:cNvPr>
          <p:cNvSpPr txBox="1"/>
          <p:nvPr/>
        </p:nvSpPr>
        <p:spPr>
          <a:xfrm>
            <a:off x="780923" y="6176963"/>
            <a:ext cx="1057287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/>
              <a:t>출처 </a:t>
            </a:r>
            <a:r>
              <a:rPr lang="en-US" altLang="ko-KR" sz="800" dirty="0"/>
              <a:t>:</a:t>
            </a:r>
            <a:r>
              <a:rPr lang="ko-KR" altLang="en-US" sz="800" dirty="0"/>
              <a:t> </a:t>
            </a:r>
            <a:r>
              <a:rPr lang="ko-KR" altLang="en-US" sz="800" dirty="0" err="1"/>
              <a:t>https</a:t>
            </a:r>
            <a:r>
              <a:rPr lang="ko-KR" altLang="en-US" sz="800" dirty="0"/>
              <a:t>://</a:t>
            </a:r>
            <a:r>
              <a:rPr lang="ko-KR" altLang="en-US" sz="800" dirty="0" err="1"/>
              <a:t>velog.io</a:t>
            </a:r>
            <a:r>
              <a:rPr lang="ko-KR" altLang="en-US" sz="800" dirty="0"/>
              <a:t>/@clayryu328/%EB%B0%91%EB%B0%94%EB%8B%A5%EB%B6%80%ED%84%B0-%EC%8B%9C%EC%9E%91%ED%95%98%EB%8A%94-%EB%94%A5%EB%9F%AC%EB%8B%9D-3-%EC%86%90%EC%8B%A4%ED%95%A8%EC%88%98-%EC%97%94%ED%8A%B8%EB%A1%9C%ED%94%BC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내용 개체 틀 8">
                <a:extLst>
                  <a:ext uri="{FF2B5EF4-FFF2-40B4-BE49-F238E27FC236}">
                    <a16:creationId xmlns:a16="http://schemas.microsoft.com/office/drawing/2014/main" id="{5C143DA1-B2A5-6D87-BDF7-D78E3E0FFA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ko-KR" altLang="en-US" sz="1600" b="1" dirty="0"/>
                  <a:t>정의</a:t>
                </a:r>
                <a:endParaRPr lang="ko-KR" altLang="en-US" sz="1600" dirty="0"/>
              </a:p>
              <a:p>
                <a:pPr lvl="1"/>
                <a:r>
                  <a:rPr lang="ko-KR" altLang="en-US" sz="1400" dirty="0"/>
                  <a:t>확률분포 사이의 거리를 측정하는 방법</a:t>
                </a:r>
                <a:r>
                  <a:rPr lang="en-US" altLang="ko-KR" sz="1400" dirty="0"/>
                  <a:t>.</a:t>
                </a:r>
              </a:p>
              <a:p>
                <a:pPr lvl="1"/>
                <a:r>
                  <a:rPr lang="ko-KR" altLang="en-US" sz="1400" dirty="0"/>
                  <a:t>모델이 예측한 확률 분포와 실제 레이블</a:t>
                </a:r>
                <a:r>
                  <a:rPr lang="en-US" altLang="ko-KR" sz="1400" dirty="0"/>
                  <a:t>(</a:t>
                </a:r>
                <a:r>
                  <a:rPr lang="ko-KR" altLang="en-US" sz="1400" dirty="0"/>
                  <a:t>정답</a:t>
                </a:r>
                <a:r>
                  <a:rPr lang="en-US" altLang="ko-KR" sz="1400" dirty="0"/>
                  <a:t>) </a:t>
                </a:r>
                <a:r>
                  <a:rPr lang="ko-KR" altLang="en-US" sz="1400" dirty="0"/>
                  <a:t>분포 간의 차이를 계산</a:t>
                </a:r>
                <a:r>
                  <a:rPr lang="en-US" altLang="ko-KR" sz="1400" dirty="0"/>
                  <a:t>.</a:t>
                </a:r>
              </a:p>
              <a:p>
                <a:r>
                  <a:rPr lang="ko-KR" altLang="en-US" sz="1600" b="1" dirty="0"/>
                  <a:t>교차 엔트로피 식</a:t>
                </a:r>
                <a:endParaRPr lang="en-US" altLang="ko-KR" sz="1600" b="1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=−</m:t>
                    </m:r>
                    <m:nary>
                      <m:naryPr>
                        <m:chr m:val="∑"/>
                        <m:supHide m:val="on"/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altLang="ko-KR" sz="140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400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altLang="ko-KR" sz="1400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func>
                          <m:funcPr>
                            <m:ctrlPr>
                              <a:rPr lang="en-US" altLang="ko-KR" sz="1400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altLang="ko-KR" sz="140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US" altLang="ko-KR" sz="140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400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altLang="ko-KR" sz="1400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endParaRPr lang="en-US" altLang="ko-KR" sz="140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ko-KR" sz="1400" dirty="0"/>
                  <a:t> : </a:t>
                </a:r>
                <a:r>
                  <a:rPr lang="ko-KR" altLang="en-US" sz="1400" dirty="0"/>
                  <a:t>신경망이 </a:t>
                </a:r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ko-KR" altLang="en-US" sz="1400" dirty="0" err="1"/>
                  <a:t>라고</a:t>
                </a:r>
                <a:r>
                  <a:rPr lang="ko-KR" altLang="en-US" sz="1400" dirty="0"/>
                  <a:t> 예측한 확률</a:t>
                </a:r>
                <a:r>
                  <a:rPr lang="en-US" altLang="ko-KR" sz="1400" dirty="0"/>
                  <a:t>.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altLang="ko-KR" sz="1400" dirty="0"/>
                  <a:t>​: </a:t>
                </a:r>
                <a:r>
                  <a:rPr lang="ko-KR" altLang="en-US" sz="1400" dirty="0"/>
                  <a:t>실제 레이블</a:t>
                </a:r>
                <a:r>
                  <a:rPr lang="en-US" altLang="ko-KR" sz="1400" dirty="0"/>
                  <a:t>(</a:t>
                </a:r>
                <a:r>
                  <a:rPr lang="ko-KR" altLang="en-US" sz="1400" dirty="0"/>
                  <a:t>원</a:t>
                </a:r>
                <a:r>
                  <a:rPr lang="en-US" altLang="ko-KR" sz="1400" dirty="0"/>
                  <a:t>-</a:t>
                </a:r>
                <a:r>
                  <a:rPr lang="ko-KR" altLang="en-US" sz="1400" dirty="0"/>
                  <a:t>핫 인코딩으로 표현</a:t>
                </a:r>
                <a:r>
                  <a:rPr lang="en-US" altLang="ko-KR" sz="1400" dirty="0"/>
                  <a:t>).</a:t>
                </a:r>
              </a:p>
              <a:p>
                <a:pPr lvl="1"/>
                <a:r>
                  <a:rPr lang="ko-KR" altLang="en-US" sz="1400" dirty="0"/>
                  <a:t>예</a:t>
                </a:r>
                <a:r>
                  <a:rPr lang="en-US" altLang="ko-KR" sz="1400" dirty="0"/>
                  <a:t>) </a:t>
                </a:r>
                <a:r>
                  <a:rPr lang="ko-KR" altLang="en-US" sz="1400" dirty="0"/>
                  <a:t>레이블이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altLang="ko-KR" sz="140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ko-KR" sz="1400" dirty="0"/>
                  <a:t>​</a:t>
                </a:r>
                <a:r>
                  <a:rPr lang="ko-KR" altLang="en-US" sz="1400" dirty="0"/>
                  <a:t>일 때</a:t>
                </a:r>
                <a:r>
                  <a:rPr lang="en-US" altLang="ko-KR" sz="1400" dirty="0"/>
                  <a:t>: 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=−</m:t>
                    </m:r>
                    <m:func>
                      <m:funcPr>
                        <m:ctrlPr>
                          <a:rPr lang="en-US" altLang="ko-KR" sz="1400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sz="140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sSub>
                          <m:sSubPr>
                            <m:ctrlPr>
                              <a:rPr lang="en-US" altLang="ko-KR" sz="140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1400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sSub>
                              <m:sSubPr>
                                <m:ctrlPr>
                                  <a:rPr lang="en-US" altLang="ko-KR" sz="140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400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e>
                              <m:sub>
                                <m:r>
                                  <a:rPr lang="en-US" altLang="ko-KR" sz="1400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sub>
                        </m:sSub>
                      </m:e>
                    </m:func>
                  </m:oMath>
                </a14:m>
                <a:endParaRPr lang="en-US" altLang="ko-KR" sz="1400" dirty="0"/>
              </a:p>
              <a:p>
                <a:r>
                  <a:rPr lang="ko-KR" altLang="en-US" sz="1600" b="1" dirty="0"/>
                  <a:t>데이터셋 전체 오차</a:t>
                </a:r>
                <a:endParaRPr lang="ko-KR" altLang="en-US" sz="1600" dirty="0"/>
              </a:p>
              <a:p>
                <a:pPr lvl="1"/>
                <a:r>
                  <a:rPr lang="ko-KR" altLang="en-US" sz="1400" dirty="0"/>
                  <a:t>데이터셋의 교차 엔트로피 오차는 </a:t>
                </a:r>
                <a:r>
                  <a:rPr lang="ko-KR" altLang="en-US" sz="1400" b="1" dirty="0"/>
                  <a:t>각 데이터의 교차 엔트로피 오차의 평균</a:t>
                </a:r>
                <a:r>
                  <a:rPr lang="ko-KR" altLang="en-US" sz="1400" dirty="0"/>
                  <a:t>으로 정의</a:t>
                </a:r>
                <a:r>
                  <a:rPr lang="en-US" altLang="ko-KR" sz="1400" dirty="0"/>
                  <a:t>.</a:t>
                </a:r>
              </a:p>
              <a:p>
                <a:r>
                  <a:rPr lang="ko-KR" altLang="en-US" sz="1600" b="1" dirty="0"/>
                  <a:t>특성</a:t>
                </a:r>
                <a:endParaRPr lang="ko-KR" altLang="en-US" sz="1600" dirty="0"/>
              </a:p>
              <a:p>
                <a:pPr lvl="1"/>
                <a:r>
                  <a:rPr lang="ko-KR" altLang="en-US" sz="1400" dirty="0"/>
                  <a:t>예측 확률이 정답에 가까울수록 오차가 작아</a:t>
                </a:r>
                <a:r>
                  <a:rPr lang="en-US" altLang="ko-KR" sz="1400" dirty="0"/>
                  <a:t> </a:t>
                </a:r>
                <a:r>
                  <a:rPr lang="ko-KR" altLang="en-US" sz="1400" dirty="0"/>
                  <a:t>짐</a:t>
                </a:r>
                <a:r>
                  <a:rPr lang="en-US" altLang="ko-KR" sz="1400" dirty="0"/>
                  <a:t>.</a:t>
                </a:r>
              </a:p>
              <a:p>
                <a:pPr lvl="1"/>
                <a:r>
                  <a:rPr lang="ko-KR" altLang="en-US" sz="1400" dirty="0"/>
                  <a:t>예측이 정답과 멀수록 오차 값이 급격히 증가</a:t>
                </a:r>
                <a:r>
                  <a:rPr lang="en-US" altLang="ko-KR" sz="1400" dirty="0"/>
                  <a:t>.</a:t>
                </a:r>
              </a:p>
              <a:p>
                <a:endParaRPr lang="en-US" altLang="ko-KR" sz="2200" dirty="0"/>
              </a:p>
              <a:p>
                <a:endParaRPr lang="en-US" altLang="ko-KR" sz="1800" dirty="0"/>
              </a:p>
            </p:txBody>
          </p:sp>
        </mc:Choice>
        <mc:Fallback>
          <p:sp>
            <p:nvSpPr>
              <p:cNvPr id="9" name="내용 개체 틀 8">
                <a:extLst>
                  <a:ext uri="{FF2B5EF4-FFF2-40B4-BE49-F238E27FC236}">
                    <a16:creationId xmlns:a16="http://schemas.microsoft.com/office/drawing/2014/main" id="{5C143DA1-B2A5-6D87-BDF7-D78E3E0FFA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62" t="-87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내용 개체 틀 6" descr="라인, 텍스트, 도표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33A67E1-0ADB-5194-7BC1-0D1B65841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4393" y="1612821"/>
            <a:ext cx="3042287" cy="22161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B2FE93-175E-D26E-7ECF-141A4680D761}"/>
              </a:ext>
            </a:extLst>
          </p:cNvPr>
          <p:cNvSpPr txBox="1"/>
          <p:nvPr/>
        </p:nvSpPr>
        <p:spPr>
          <a:xfrm>
            <a:off x="7744393" y="3828973"/>
            <a:ext cx="36666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b="1" dirty="0"/>
              <a:t>Log Loss vs. Predicted Probability</a:t>
            </a:r>
            <a:r>
              <a:rPr lang="en-US" altLang="ko-KR" sz="1200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200" dirty="0"/>
              <a:t>정답 확률이 </a:t>
            </a:r>
            <a:r>
              <a:rPr lang="en-US" altLang="ko-KR" sz="1200" dirty="0"/>
              <a:t>1</a:t>
            </a:r>
            <a:r>
              <a:rPr lang="ko-KR" altLang="en-US" sz="1200" dirty="0" err="1"/>
              <a:t>에</a:t>
            </a:r>
            <a:r>
              <a:rPr lang="ko-KR" altLang="en-US" sz="1200" dirty="0"/>
              <a:t> 가까울수록 오차 값 감소</a:t>
            </a:r>
            <a:r>
              <a:rPr lang="en-US" altLang="ko-KR" sz="12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ko-KR" altLang="en-US" sz="1200" dirty="0"/>
              <a:t>정답 확률이 작을수록 오차 값 급격히 증가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6313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48B1C6-5714-4280-90D9-E87463942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문자당 비트 수와 바이트당 비트 수</a:t>
            </a:r>
            <a:endParaRPr kumimoji="1"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60B6D8E-71B3-C777-47D0-F4AA1804CB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ko-KR" altLang="en-US" sz="1400" b="1" dirty="0"/>
                  <a:t>토큰당 </a:t>
                </a:r>
                <a:r>
                  <a:rPr lang="ko-KR" altLang="en-US" sz="1400" b="1" dirty="0" err="1"/>
                  <a:t>비트수</a:t>
                </a:r>
                <a:r>
                  <a:rPr lang="en-US" altLang="ko-KR" sz="1400" b="1" dirty="0"/>
                  <a:t>:</a:t>
                </a:r>
                <a:r>
                  <a:rPr lang="ko-KR" altLang="en-US" sz="1400" b="1" dirty="0"/>
                  <a:t> </a:t>
                </a:r>
                <a:r>
                  <a:rPr lang="ko-KR" altLang="en-US" sz="1400" dirty="0"/>
                  <a:t>언어 모델이 각 토큰을 표현하는 데 필요한 비트 수</a:t>
                </a:r>
                <a:endParaRPr lang="ko-KR" altLang="en-US" sz="1400" b="1" dirty="0"/>
              </a:p>
              <a:p>
                <a:pPr lvl="1"/>
                <a:r>
                  <a:rPr lang="ko-KR" altLang="en-US" sz="1200" dirty="0"/>
                  <a:t>교차 엔트로피 단위</a:t>
                </a:r>
                <a:r>
                  <a:rPr lang="en-US" altLang="ko-KR" sz="1200" dirty="0"/>
                  <a:t>: </a:t>
                </a:r>
                <a:r>
                  <a:rPr lang="ko-KR" altLang="en-US" sz="1200" b="1" dirty="0"/>
                  <a:t>비트</a:t>
                </a:r>
                <a:r>
                  <a:rPr lang="en-US" altLang="ko-KR" sz="1200" b="1" dirty="0"/>
                  <a:t>(bits)</a:t>
                </a:r>
                <a:endParaRPr lang="en-US" altLang="ko-KR" sz="1200" dirty="0"/>
              </a:p>
              <a:p>
                <a:pPr lvl="1"/>
                <a:r>
                  <a:rPr lang="ko-KR" altLang="en-US" sz="1200" dirty="0"/>
                  <a:t>교차 엔트로피 </a:t>
                </a:r>
                <a14:m>
                  <m:oMath xmlns:m="http://schemas.openxmlformats.org/officeDocument/2006/math">
                    <m:r>
                      <a:rPr lang="en-US" altLang="ko-KR" sz="120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altLang="ko-KR" sz="1200" smtClean="0">
                        <a:latin typeface="Cambria Math" panose="02040503050406030204" pitchFamily="18" charset="0"/>
                      </a:rPr>
                      <m:t>=6</m:t>
                    </m:r>
                  </m:oMath>
                </a14:m>
                <a:r>
                  <a:rPr lang="en-US" altLang="ko-KR" sz="1200" dirty="0"/>
                  <a:t>(6</a:t>
                </a:r>
                <a:r>
                  <a:rPr lang="ko-KR" altLang="en-US" sz="1200" dirty="0"/>
                  <a:t>비트</a:t>
                </a:r>
                <a:r>
                  <a:rPr lang="en-US" altLang="ko-KR" sz="1200" dirty="0"/>
                  <a:t>/</a:t>
                </a:r>
                <a:r>
                  <a:rPr lang="ko-KR" altLang="en-US" sz="1200" dirty="0"/>
                  <a:t>토큰</a:t>
                </a:r>
                <a:r>
                  <a:rPr lang="en-US" altLang="ko-KR" sz="1200" dirty="0"/>
                  <a:t>) → </a:t>
                </a:r>
                <a:r>
                  <a:rPr lang="ko-KR" altLang="en-US" sz="1200" b="1" dirty="0"/>
                  <a:t>토큰을 표현하는 데 </a:t>
                </a:r>
                <a:r>
                  <a:rPr lang="en-US" altLang="ko-KR" sz="1200" b="1" dirty="0"/>
                  <a:t>6</a:t>
                </a:r>
                <a:r>
                  <a:rPr lang="ko-KR" altLang="en-US" sz="1200" b="1" dirty="0"/>
                  <a:t>비트 필요</a:t>
                </a:r>
                <a:endParaRPr lang="ko-KR" altLang="en-US" sz="1200" dirty="0"/>
              </a:p>
              <a:p>
                <a:r>
                  <a:rPr lang="ko-KR" altLang="en-US" sz="1400" b="1" dirty="0"/>
                  <a:t>문자당 비트 수 </a:t>
                </a:r>
                <a:r>
                  <a:rPr lang="en-US" altLang="ko-KR" sz="1400" b="1" dirty="0"/>
                  <a:t>(BPC: Bits-Per-Character)</a:t>
                </a:r>
              </a:p>
              <a:p>
                <a:pPr lvl="1"/>
                <a:r>
                  <a:rPr lang="en-US" altLang="ko-KR" sz="1200" b="0" dirty="0">
                    <a:solidFill>
                      <a:srgbClr val="3B3B3B"/>
                    </a:solidFill>
                    <a:effectLst/>
                  </a:rPr>
                  <a:t>BPC</a:t>
                </a:r>
                <a:r>
                  <a:rPr lang="ko-KR" altLang="en-US" sz="1200" b="0" dirty="0">
                    <a:solidFill>
                      <a:srgbClr val="3B3B3B"/>
                    </a:solidFill>
                    <a:effectLst/>
                  </a:rPr>
                  <a:t>는 언어 모델이 하나의 문자를 표현하는 데 필요한 평균 비트 수</a:t>
                </a:r>
                <a:endParaRPr lang="en-US" altLang="ko-KR" sz="1200" b="0" dirty="0">
                  <a:solidFill>
                    <a:srgbClr val="3B3B3B"/>
                  </a:solidFill>
                  <a:effectLst/>
                </a:endParaRPr>
              </a:p>
              <a:p>
                <a:pPr lvl="1"/>
                <a:r>
                  <a:rPr lang="ko-KR" altLang="en-US" sz="1200" b="0" dirty="0">
                    <a:solidFill>
                      <a:srgbClr val="3B3B3B"/>
                    </a:solidFill>
                    <a:effectLst/>
                  </a:rPr>
                  <a:t>계산 방법</a:t>
                </a:r>
                <a:r>
                  <a:rPr lang="en-US" altLang="ko-KR" sz="1200" b="0" dirty="0">
                    <a:solidFill>
                      <a:srgbClr val="3B3B3B"/>
                    </a:solidFill>
                    <a:effectLst/>
                  </a:rPr>
                  <a:t>: BPC = (</a:t>
                </a:r>
                <a:r>
                  <a:rPr lang="ko-KR" altLang="en-US" sz="1200" b="0" dirty="0">
                    <a:solidFill>
                      <a:srgbClr val="3B3B3B"/>
                    </a:solidFill>
                    <a:effectLst/>
                  </a:rPr>
                  <a:t>토큰당 비트 수</a:t>
                </a:r>
                <a:r>
                  <a:rPr lang="en-US" altLang="ko-KR" sz="1200" b="0" dirty="0">
                    <a:solidFill>
                      <a:srgbClr val="3B3B3B"/>
                    </a:solidFill>
                    <a:effectLst/>
                  </a:rPr>
                  <a:t>) / (</a:t>
                </a:r>
                <a:r>
                  <a:rPr lang="ko-KR" altLang="en-US" sz="1200" b="0" dirty="0">
                    <a:solidFill>
                      <a:srgbClr val="3B3B3B"/>
                    </a:solidFill>
                    <a:effectLst/>
                  </a:rPr>
                  <a:t>토큰당 평균 문자 수</a:t>
                </a:r>
                <a:r>
                  <a:rPr lang="en-US" altLang="ko-KR" sz="1200" b="0" dirty="0">
                    <a:solidFill>
                      <a:srgbClr val="3B3B3B"/>
                    </a:solidFill>
                    <a:effectLst/>
                  </a:rPr>
                  <a:t>)</a:t>
                </a:r>
              </a:p>
              <a:p>
                <a:pPr lvl="1"/>
                <a:r>
                  <a:rPr lang="ko-KR" altLang="en-US" sz="1200" b="0" dirty="0">
                    <a:solidFill>
                      <a:srgbClr val="3B3B3B"/>
                    </a:solidFill>
                    <a:effectLst/>
                  </a:rPr>
                  <a:t>예시</a:t>
                </a:r>
                <a:r>
                  <a:rPr lang="en-US" altLang="ko-KR" sz="1200" b="0" dirty="0">
                    <a:solidFill>
                      <a:srgbClr val="3B3B3B"/>
                    </a:solidFill>
                    <a:effectLst/>
                  </a:rPr>
                  <a:t>: </a:t>
                </a:r>
                <a:r>
                  <a:rPr lang="ko-KR" altLang="en-US" sz="1200" b="0" dirty="0">
                    <a:solidFill>
                      <a:srgbClr val="3B3B3B"/>
                    </a:solidFill>
                    <a:effectLst/>
                  </a:rPr>
                  <a:t>토큰당 비트 수가 </a:t>
                </a:r>
                <a:r>
                  <a:rPr lang="en-US" altLang="ko-KR" sz="1200" b="0" dirty="0">
                    <a:solidFill>
                      <a:srgbClr val="3B3B3B"/>
                    </a:solidFill>
                    <a:effectLst/>
                  </a:rPr>
                  <a:t>6</a:t>
                </a:r>
                <a:r>
                  <a:rPr lang="ko-KR" altLang="en-US" sz="1200" b="0" dirty="0">
                    <a:solidFill>
                      <a:srgbClr val="3B3B3B"/>
                    </a:solidFill>
                    <a:effectLst/>
                  </a:rPr>
                  <a:t>이고</a:t>
                </a:r>
                <a:r>
                  <a:rPr lang="en-US" altLang="ko-KR" sz="1200" b="0" dirty="0">
                    <a:solidFill>
                      <a:srgbClr val="3B3B3B"/>
                    </a:solidFill>
                    <a:effectLst/>
                  </a:rPr>
                  <a:t>, </a:t>
                </a:r>
                <a:r>
                  <a:rPr lang="ko-KR" altLang="en-US" sz="1200" b="0" dirty="0">
                    <a:solidFill>
                      <a:srgbClr val="3B3B3B"/>
                    </a:solidFill>
                    <a:effectLst/>
                  </a:rPr>
                  <a:t>평균적으로 각 토큰이 </a:t>
                </a:r>
                <a:r>
                  <a:rPr lang="en-US" altLang="ko-KR" sz="1200" b="0" dirty="0">
                    <a:solidFill>
                      <a:srgbClr val="3B3B3B"/>
                    </a:solidFill>
                    <a:effectLst/>
                  </a:rPr>
                  <a:t>2</a:t>
                </a:r>
                <a:r>
                  <a:rPr lang="ko-KR" altLang="en-US" sz="1200" b="0" dirty="0">
                    <a:solidFill>
                      <a:srgbClr val="3B3B3B"/>
                    </a:solidFill>
                    <a:effectLst/>
                  </a:rPr>
                  <a:t>개의 문자로 구성된다면</a:t>
                </a:r>
                <a:r>
                  <a:rPr lang="en-US" altLang="ko-KR" sz="1200" b="0" dirty="0">
                    <a:solidFill>
                      <a:srgbClr val="3B3B3B"/>
                    </a:solidFill>
                    <a:effectLst/>
                  </a:rPr>
                  <a:t> 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𝐵𝑃𝐶</m:t>
                    </m:r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sz="1100" smtClean="0">
                            <a:latin typeface="Cambria Math" panose="02040503050406030204" pitchFamily="18" charset="0"/>
                          </a:rPr>
                          <m:t>비트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ko-KR" altLang="en-US" sz="1100" smtClean="0">
                            <a:latin typeface="Cambria Math" panose="02040503050406030204" pitchFamily="18" charset="0"/>
                          </a:rPr>
                          <m:t>토큰</m:t>
                        </m:r>
                      </m:num>
                      <m:den>
                        <m:r>
                          <a:rPr lang="ko-KR" altLang="en-US" sz="1100" smtClean="0">
                            <a:latin typeface="Cambria Math" panose="02040503050406030204" pitchFamily="18" charset="0"/>
                          </a:rPr>
                          <m:t>문자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ko-KR" altLang="en-US" sz="1100" smtClean="0">
                            <a:latin typeface="Cambria Math" panose="02040503050406030204" pitchFamily="18" charset="0"/>
                          </a:rPr>
                          <m:t>토큰</m:t>
                        </m:r>
                      </m:den>
                    </m:f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6</m:t>
                        </m:r>
                      </m:num>
                      <m:den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=3</m:t>
                    </m:r>
                    <m:r>
                      <a:rPr lang="ko-KR" altLang="en-US" sz="110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100" smtClean="0">
                        <a:latin typeface="Cambria Math" panose="02040503050406030204" pitchFamily="18" charset="0"/>
                      </a:rPr>
                      <m:t>비트</m:t>
                    </m:r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ko-KR" altLang="en-US" sz="1100" smtClean="0">
                        <a:latin typeface="Cambria Math" panose="02040503050406030204" pitchFamily="18" charset="0"/>
                      </a:rPr>
                      <m:t>문자</m:t>
                    </m:r>
                    <m:r>
                      <a:rPr lang="ko-KR" altLang="en-US" sz="110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ko-KR" altLang="en-US" sz="1100" dirty="0"/>
              </a:p>
              <a:p>
                <a:r>
                  <a:rPr lang="ko-KR" altLang="en-US" sz="1400" b="1" dirty="0"/>
                  <a:t>바이트당 비트 수 </a:t>
                </a:r>
                <a:r>
                  <a:rPr lang="en-US" altLang="ko-KR" sz="1400" b="1" dirty="0"/>
                  <a:t>(BPB: Bits-Per-Byte)</a:t>
                </a:r>
              </a:p>
              <a:p>
                <a:pPr lvl="1"/>
                <a:r>
                  <a:rPr lang="ko-KR" altLang="en-US" sz="1200" b="0" i="0" dirty="0">
                    <a:effectLst/>
                  </a:rPr>
                  <a:t>문자 인코딩 방식의 차이를 고려한 더 표준화된 측정치</a:t>
                </a:r>
                <a:endParaRPr lang="en-US" altLang="ko-KR" sz="1200" b="0" i="0" dirty="0">
                  <a:effectLst/>
                </a:endParaRPr>
              </a:p>
              <a:p>
                <a:pPr lvl="1"/>
                <a:r>
                  <a:rPr lang="ko-KR" altLang="en-US" sz="1200" b="0" i="0" dirty="0">
                    <a:effectLst/>
                  </a:rPr>
                  <a:t>언어 모델이 원본 데이터의 </a:t>
                </a:r>
                <a:r>
                  <a:rPr lang="en-US" altLang="ko-KR" sz="1200" b="0" i="0" dirty="0">
                    <a:effectLst/>
                  </a:rPr>
                  <a:t>1</a:t>
                </a:r>
                <a:r>
                  <a:rPr lang="ko-KR" altLang="en-US" sz="1200" b="0" i="0" dirty="0">
                    <a:effectLst/>
                  </a:rPr>
                  <a:t>바이트를 표현하는 데 필요한 비트 수</a:t>
                </a:r>
                <a:endParaRPr lang="en-US" altLang="ko-KR" sz="1200" b="0" i="0" dirty="0">
                  <a:effectLst/>
                </a:endParaRPr>
              </a:p>
              <a:p>
                <a:pPr lvl="1"/>
                <a:r>
                  <a:rPr lang="ko-KR" altLang="en-US" sz="1200" b="0" i="0" dirty="0">
                    <a:effectLst/>
                  </a:rPr>
                  <a:t>계산 방법</a:t>
                </a:r>
                <a:r>
                  <a:rPr lang="en-US" altLang="ko-KR" sz="1200" b="0" i="0" dirty="0">
                    <a:effectLst/>
                  </a:rPr>
                  <a:t>: BPB = BPC / (</a:t>
                </a:r>
                <a:r>
                  <a:rPr lang="ko-KR" altLang="en-US" sz="1200" b="0" i="0" dirty="0">
                    <a:effectLst/>
                  </a:rPr>
                  <a:t>문자당 바이트 비율</a:t>
                </a:r>
                <a:r>
                  <a:rPr lang="en-US" altLang="ko-KR" sz="1200" b="0" i="0" dirty="0">
                    <a:effectLst/>
                  </a:rPr>
                  <a:t>)</a:t>
                </a:r>
              </a:p>
              <a:p>
                <a:pPr lvl="1"/>
                <a:r>
                  <a:rPr lang="ko-KR" altLang="en-US" sz="1200" dirty="0"/>
                  <a:t>예시</a:t>
                </a:r>
                <a:r>
                  <a:rPr lang="en-US" altLang="ko-KR" sz="1200" dirty="0"/>
                  <a:t>: BPC</a:t>
                </a:r>
                <a:r>
                  <a:rPr lang="ko-KR" altLang="en-US" sz="1200" dirty="0"/>
                  <a:t>가 </a:t>
                </a:r>
                <a:r>
                  <a:rPr lang="en-US" altLang="ko-KR" sz="1200" dirty="0"/>
                  <a:t>3</a:t>
                </a:r>
                <a:r>
                  <a:rPr lang="ko-KR" altLang="en-US" sz="1200" dirty="0"/>
                  <a:t>이고</a:t>
                </a:r>
                <a:r>
                  <a:rPr lang="en-US" altLang="ko-KR" sz="1200" dirty="0"/>
                  <a:t>, ASCII </a:t>
                </a:r>
                <a:r>
                  <a:rPr lang="ko-KR" altLang="en-US" sz="1200" dirty="0"/>
                  <a:t>인코딩</a:t>
                </a:r>
                <a:r>
                  <a:rPr lang="en-US" altLang="ko-KR" sz="1200" dirty="0"/>
                  <a:t>(7</a:t>
                </a:r>
                <a:r>
                  <a:rPr lang="ko-KR" altLang="en-US" sz="1200" dirty="0"/>
                  <a:t>바이트</a:t>
                </a:r>
                <a:r>
                  <a:rPr lang="en-US" altLang="ko-KR" sz="1200" dirty="0"/>
                  <a:t>/</a:t>
                </a:r>
                <a:r>
                  <a:rPr lang="ko-KR" altLang="en-US" sz="1200" dirty="0"/>
                  <a:t>문자</a:t>
                </a:r>
                <a:r>
                  <a:rPr lang="en-US" altLang="ko-KR" sz="1200" dirty="0"/>
                  <a:t>)</a:t>
                </a:r>
                <a:r>
                  <a:rPr lang="ko-KR" altLang="en-US" sz="1200" dirty="0"/>
                  <a:t>을 사용한다면</a:t>
                </a:r>
                <a:endParaRPr lang="en-US" altLang="ko-KR" sz="1200" dirty="0"/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𝐵𝑃𝐵</m:t>
                    </m:r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𝐵𝑃𝐶</m:t>
                        </m:r>
                      </m:num>
                      <m:den>
                        <m:r>
                          <a:rPr lang="ko-KR" altLang="en-US" sz="1100" smtClean="0">
                            <a:latin typeface="Cambria Math" panose="02040503050406030204" pitchFamily="18" charset="0"/>
                          </a:rPr>
                          <m:t>문자당</m:t>
                        </m:r>
                        <m:r>
                          <a:rPr lang="ko-KR" altLang="en-US" sz="110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100" smtClean="0">
                            <a:latin typeface="Cambria Math" panose="02040503050406030204" pitchFamily="18" charset="0"/>
                          </a:rPr>
                          <m:t>바이트</m:t>
                        </m:r>
                      </m:den>
                    </m:f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3</m:t>
                        </m:r>
                      </m:num>
                      <m:den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7/8</m:t>
                        </m:r>
                      </m:den>
                    </m:f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=3.43</m:t>
                    </m:r>
                    <m:r>
                      <a:rPr lang="ko-KR" altLang="en-US" sz="110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ko-KR" altLang="en-US" sz="1100" smtClean="0">
                        <a:latin typeface="Cambria Math" panose="02040503050406030204" pitchFamily="18" charset="0"/>
                      </a:rPr>
                      <m:t>비트</m:t>
                    </m:r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ko-KR" altLang="en-US" sz="1100" smtClean="0">
                        <a:latin typeface="Cambria Math" panose="02040503050406030204" pitchFamily="18" charset="0"/>
                      </a:rPr>
                      <m:t>바이트</m:t>
                    </m:r>
                    <m:r>
                      <a:rPr lang="ko-KR" altLang="en-US" sz="110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ko-KR" altLang="en-US" sz="1100" dirty="0"/>
              </a:p>
              <a:p>
                <a:r>
                  <a:rPr lang="en-US" altLang="ko-KR" sz="1400" b="1" dirty="0"/>
                  <a:t>BPB</a:t>
                </a:r>
                <a:r>
                  <a:rPr lang="ko-KR" altLang="en-US" sz="1400" b="1" dirty="0"/>
                  <a:t>의 텍스트 압축 효율성</a:t>
                </a:r>
                <a:endParaRPr lang="en-US" altLang="ko-KR" sz="1400" b="1" dirty="0"/>
              </a:p>
              <a:p>
                <a:pPr lvl="1"/>
                <a:r>
                  <a:rPr lang="en-US" altLang="ko-KR" sz="1200" b="0" i="0" dirty="0">
                    <a:effectLst/>
                  </a:rPr>
                  <a:t>BPB</a:t>
                </a:r>
                <a:r>
                  <a:rPr lang="ko-KR" altLang="en-US" sz="1200" b="0" i="0" dirty="0">
                    <a:effectLst/>
                  </a:rPr>
                  <a:t>가 </a:t>
                </a:r>
                <a:r>
                  <a:rPr lang="en-US" altLang="ko-KR" sz="1200" b="0" i="0" dirty="0">
                    <a:effectLst/>
                  </a:rPr>
                  <a:t>3.43</a:t>
                </a:r>
                <a:r>
                  <a:rPr lang="ko-KR" altLang="en-US" sz="1200" b="0" i="0" dirty="0">
                    <a:effectLst/>
                  </a:rPr>
                  <a:t>이라면</a:t>
                </a:r>
                <a:r>
                  <a:rPr lang="en-US" altLang="ko-KR" sz="1200" b="0" i="0" dirty="0">
                    <a:effectLst/>
                  </a:rPr>
                  <a:t>, </a:t>
                </a:r>
                <a:r>
                  <a:rPr lang="ko-KR" altLang="en-US" sz="1200" b="0" i="0" dirty="0">
                    <a:effectLst/>
                  </a:rPr>
                  <a:t>모델이 원본 </a:t>
                </a:r>
                <a:r>
                  <a:rPr lang="en-US" altLang="ko-KR" sz="1200" b="0" i="0" dirty="0">
                    <a:effectLst/>
                  </a:rPr>
                  <a:t>8</a:t>
                </a:r>
                <a:r>
                  <a:rPr lang="ko-KR" altLang="en-US" sz="1200" b="0" i="0" dirty="0">
                    <a:effectLst/>
                  </a:rPr>
                  <a:t>비트</a:t>
                </a:r>
                <a:r>
                  <a:rPr lang="en-US" altLang="ko-KR" sz="1200" b="0" i="0" dirty="0">
                    <a:effectLst/>
                  </a:rPr>
                  <a:t>(1</a:t>
                </a:r>
                <a:r>
                  <a:rPr lang="ko-KR" altLang="en-US" sz="1200" b="0" i="0" dirty="0">
                    <a:effectLst/>
                  </a:rPr>
                  <a:t>바이트</a:t>
                </a:r>
                <a:r>
                  <a:rPr lang="en-US" altLang="ko-KR" sz="1200" b="0" i="0" dirty="0">
                    <a:effectLst/>
                  </a:rPr>
                  <a:t>)</a:t>
                </a:r>
                <a:r>
                  <a:rPr lang="ko-KR" altLang="en-US" sz="1200" b="0" i="0" dirty="0">
                    <a:effectLst/>
                  </a:rPr>
                  <a:t>를 </a:t>
                </a:r>
                <a:r>
                  <a:rPr lang="en-US" altLang="ko-KR" sz="1200" b="0" i="0" dirty="0">
                    <a:effectLst/>
                  </a:rPr>
                  <a:t>3.43</a:t>
                </a:r>
                <a:r>
                  <a:rPr lang="ko-KR" altLang="en-US" sz="1200" b="0" i="0" dirty="0">
                    <a:effectLst/>
                  </a:rPr>
                  <a:t>비트로 표현할 수 있어</a:t>
                </a:r>
                <a:r>
                  <a:rPr lang="en-US" altLang="ko-KR" sz="1200" b="0" i="0" dirty="0">
                    <a:effectLst/>
                  </a:rPr>
                  <a:t>, </a:t>
                </a:r>
                <a:r>
                  <a:rPr lang="ko-KR" altLang="en-US" sz="1200" b="0" i="0" dirty="0">
                    <a:effectLst/>
                  </a:rPr>
                  <a:t>원본 텍스트를 절반 이하로 압축할 수 있음을 의미</a:t>
                </a:r>
                <a:endParaRPr lang="en-US" altLang="ko-KR" sz="1200" b="0" i="0" dirty="0">
                  <a:effectLst/>
                </a:endParaRPr>
              </a:p>
              <a:p>
                <a:r>
                  <a:rPr lang="ko-KR" altLang="en-US" sz="1400" dirty="0">
                    <a:effectLst/>
                    <a:latin typeface="Malgun Gothic" panose="020B0503020000020004" pitchFamily="34" charset="-127"/>
                  </a:rPr>
                  <a:t>이러한 지표들은 서로 다른 </a:t>
                </a:r>
                <a:r>
                  <a:rPr lang="ko-KR" altLang="en-US" sz="1400" dirty="0" err="1">
                    <a:effectLst/>
                    <a:latin typeface="Malgun Gothic" panose="020B0503020000020004" pitchFamily="34" charset="-127"/>
                  </a:rPr>
                  <a:t>토크나이제이션</a:t>
                </a:r>
                <a:r>
                  <a:rPr lang="ko-KR" altLang="en-US" sz="1400" dirty="0">
                    <a:effectLst/>
                    <a:latin typeface="Malgun Gothic" panose="020B0503020000020004" pitchFamily="34" charset="-127"/>
                  </a:rPr>
                  <a:t> 방식이나 문자 인코딩을 사용하는 모델들 간의 성능을 비교하는 데 유용</a:t>
                </a:r>
                <a:endParaRPr lang="en-US" altLang="ko-KR" sz="1400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D60B6D8E-71B3-C777-47D0-F4AA1804CB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41" t="-145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18644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044D1F-A169-4D87-61A2-865AFF122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당혹도</a:t>
            </a:r>
            <a:r>
              <a:rPr lang="en-US" altLang="ko-KR" dirty="0"/>
              <a:t>(Perplexity, PPL)</a:t>
            </a:r>
            <a:endParaRPr kumimoji="1"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758CCE84-F97D-2556-23CD-36F973C6C26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ko-KR" altLang="en-US" sz="1400" b="1" dirty="0">
                    <a:latin typeface="+mj-lt"/>
                  </a:rPr>
                  <a:t>정의</a:t>
                </a:r>
                <a:endParaRPr lang="ko-KR" altLang="en-US" sz="1400" dirty="0">
                  <a:latin typeface="+mj-lt"/>
                </a:endParaRPr>
              </a:p>
              <a:p>
                <a:pPr lvl="1"/>
                <a:r>
                  <a:rPr lang="ko-KR" altLang="en-US" sz="1400" b="1" dirty="0">
                    <a:latin typeface="+mj-lt"/>
                  </a:rPr>
                  <a:t>당혹도</a:t>
                </a:r>
                <a:r>
                  <a:rPr lang="en-US" altLang="ko-KR" sz="1400" b="1" dirty="0">
                    <a:latin typeface="+mj-lt"/>
                  </a:rPr>
                  <a:t>(PPL)</a:t>
                </a:r>
                <a:r>
                  <a:rPr lang="en-US" altLang="ko-KR" sz="1400" dirty="0">
                    <a:latin typeface="+mj-lt"/>
                  </a:rPr>
                  <a:t>: </a:t>
                </a:r>
                <a:r>
                  <a:rPr lang="ko-KR" altLang="en-US" sz="1400" dirty="0">
                    <a:latin typeface="+mj-lt"/>
                  </a:rPr>
                  <a:t>교차 엔트로피의 지수</a:t>
                </a:r>
                <a:r>
                  <a:rPr lang="en-US" altLang="ko-KR" sz="1400" dirty="0">
                    <a:latin typeface="+mj-lt"/>
                  </a:rPr>
                  <a:t>(exponential)</a:t>
                </a:r>
                <a:r>
                  <a:rPr lang="ko-KR" altLang="en-US" sz="1400" dirty="0">
                    <a:latin typeface="+mj-lt"/>
                  </a:rPr>
                  <a:t>로</a:t>
                </a:r>
                <a:r>
                  <a:rPr lang="en-US" altLang="ko-KR" sz="1400" dirty="0">
                    <a:latin typeface="+mj-lt"/>
                  </a:rPr>
                  <a:t>, </a:t>
                </a:r>
                <a:r>
                  <a:rPr lang="ko-KR" altLang="en-US" sz="1400" dirty="0">
                    <a:latin typeface="+mj-lt"/>
                  </a:rPr>
                  <a:t>모델이 다음 토큰을 예측할 때의 </a:t>
                </a:r>
                <a:r>
                  <a:rPr lang="ko-KR" altLang="en-US" sz="1400" b="1" dirty="0">
                    <a:latin typeface="+mj-lt"/>
                  </a:rPr>
                  <a:t>불확실성 정도</a:t>
                </a:r>
                <a:r>
                  <a:rPr lang="ko-KR" altLang="en-US" sz="1400" dirty="0">
                    <a:latin typeface="+mj-lt"/>
                  </a:rPr>
                  <a:t>를 측정</a:t>
                </a:r>
                <a:r>
                  <a:rPr lang="en-US" altLang="ko-KR" sz="1400" dirty="0">
                    <a:latin typeface="+mj-lt"/>
                  </a:rPr>
                  <a:t>.</a:t>
                </a:r>
              </a:p>
              <a:p>
                <a:pPr marL="1200150" lvl="2" indent="-285750"/>
                <a:r>
                  <a:rPr lang="ko-KR" altLang="en-US" sz="1100" dirty="0">
                    <a:latin typeface="+mj-lt"/>
                  </a:rPr>
                  <a:t>실제 데이터 분포 </a:t>
                </a:r>
                <a:r>
                  <a:rPr lang="en-US" altLang="ko-KR" sz="1100" b="1" dirty="0">
                    <a:latin typeface="+mj-lt"/>
                  </a:rPr>
                  <a:t>P</a:t>
                </a:r>
                <a:r>
                  <a:rPr lang="ko-KR" altLang="en-US" sz="1100" dirty="0">
                    <a:latin typeface="+mj-lt"/>
                  </a:rPr>
                  <a:t>의 당혹도</a:t>
                </a:r>
                <a:r>
                  <a:rPr lang="en-US" altLang="ko-KR" sz="1100" dirty="0">
                    <a:latin typeface="+mj-lt"/>
                  </a:rPr>
                  <a:t>: </a:t>
                </a:r>
              </a:p>
              <a:p>
                <a:pPr marL="1657350" lvl="3" indent="-285750"/>
                <a14:m>
                  <m:oMath xmlns:m="http://schemas.openxmlformats.org/officeDocument/2006/math"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𝑃𝑃𝐿</m:t>
                    </m:r>
                    <m:d>
                      <m:d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altLang="ko-KR" sz="1100" dirty="0">
                  <a:latin typeface="+mj-lt"/>
                </a:endParaRPr>
              </a:p>
              <a:p>
                <a:pPr marL="1200150" lvl="2" indent="-285750"/>
                <a:r>
                  <a:rPr lang="ko-KR" altLang="en-US" sz="1100" dirty="0">
                    <a:latin typeface="+mj-lt"/>
                  </a:rPr>
                  <a:t>학습된 모델 분포 </a:t>
                </a:r>
                <a:r>
                  <a:rPr lang="en-US" altLang="ko-KR" sz="1100" b="1" dirty="0">
                    <a:latin typeface="+mj-lt"/>
                  </a:rPr>
                  <a:t>Q</a:t>
                </a:r>
                <a:r>
                  <a:rPr lang="ko-KR" altLang="en-US" sz="1100" dirty="0">
                    <a:latin typeface="+mj-lt"/>
                  </a:rPr>
                  <a:t>에서의 당혹도</a:t>
                </a:r>
                <a:r>
                  <a:rPr lang="en-US" altLang="ko-KR" sz="1100" dirty="0">
                    <a:latin typeface="+mj-lt"/>
                  </a:rPr>
                  <a:t>: </a:t>
                </a:r>
              </a:p>
              <a:p>
                <a:pPr marL="1657350" lvl="3" indent="-285750"/>
                <a14:m>
                  <m:oMath xmlns:m="http://schemas.openxmlformats.org/officeDocument/2006/math"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𝑃𝑃𝐿</m:t>
                    </m:r>
                    <m:d>
                      <m:d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altLang="ko-KR" sz="1100" dirty="0">
                  <a:latin typeface="+mj-lt"/>
                </a:endParaRPr>
              </a:p>
              <a:p>
                <a:r>
                  <a:rPr lang="ko-KR" altLang="en-US" sz="1400" b="1" dirty="0">
                    <a:latin typeface="+mj-lt"/>
                  </a:rPr>
                  <a:t>역할 및 의미</a:t>
                </a:r>
                <a:endParaRPr lang="ko-KR" altLang="en-US" sz="1400" dirty="0">
                  <a:latin typeface="+mj-lt"/>
                </a:endParaRPr>
              </a:p>
              <a:p>
                <a:pPr lvl="1"/>
                <a:r>
                  <a:rPr lang="ko-KR" altLang="en-US" sz="1400" b="1" dirty="0">
                    <a:latin typeface="+mj-lt"/>
                  </a:rPr>
                  <a:t>모델의 예측 불확실성 측정</a:t>
                </a:r>
                <a:r>
                  <a:rPr lang="en-US" altLang="ko-KR" sz="1400" dirty="0">
                    <a:latin typeface="+mj-lt"/>
                  </a:rPr>
                  <a:t>:</a:t>
                </a:r>
              </a:p>
              <a:p>
                <a:pPr marL="1200150" lvl="2" indent="-285750"/>
                <a:r>
                  <a:rPr lang="ko-KR" altLang="en-US" sz="1100" dirty="0">
                    <a:latin typeface="+mj-lt"/>
                  </a:rPr>
                  <a:t>높은 당혹도 → 다음 토큰에 대해 더 많은 선택지가 존재</a:t>
                </a:r>
                <a:r>
                  <a:rPr lang="en-US" altLang="ko-KR" sz="1100" dirty="0">
                    <a:latin typeface="+mj-lt"/>
                  </a:rPr>
                  <a:t>.</a:t>
                </a:r>
              </a:p>
              <a:p>
                <a:pPr marL="1200150" lvl="2" indent="-285750"/>
                <a:r>
                  <a:rPr lang="ko-KR" altLang="en-US" sz="1100" dirty="0">
                    <a:latin typeface="+mj-lt"/>
                  </a:rPr>
                  <a:t>낮은 당혹도 → 예측이 더 정확하고 안정적임</a:t>
                </a:r>
                <a:r>
                  <a:rPr lang="en-US" altLang="ko-KR" sz="1100" dirty="0">
                    <a:latin typeface="+mj-lt"/>
                  </a:rPr>
                  <a:t>.</a:t>
                </a:r>
              </a:p>
              <a:p>
                <a:r>
                  <a:rPr lang="ko-KR" altLang="en-US" sz="1400" b="1" dirty="0">
                    <a:latin typeface="+mj-lt"/>
                  </a:rPr>
                  <a:t>예시</a:t>
                </a:r>
                <a:endParaRPr lang="ko-KR" altLang="en-US" sz="1400" dirty="0">
                  <a:latin typeface="+mj-lt"/>
                </a:endParaRPr>
              </a:p>
              <a:p>
                <a:pPr lvl="1"/>
                <a:r>
                  <a:rPr lang="ko-KR" altLang="en-US" sz="1400" b="1" dirty="0">
                    <a:latin typeface="+mj-lt"/>
                  </a:rPr>
                  <a:t>네 개의 위치 토큰</a:t>
                </a:r>
                <a:r>
                  <a:rPr lang="ko-KR" altLang="en-US" sz="1400" dirty="0">
                    <a:latin typeface="+mj-lt"/>
                  </a:rPr>
                  <a:t>을 가진 언어 모델</a:t>
                </a:r>
                <a:r>
                  <a:rPr lang="en-US" altLang="ko-KR" sz="1400" dirty="0">
                    <a:latin typeface="+mj-lt"/>
                  </a:rPr>
                  <a:t>:</a:t>
                </a:r>
              </a:p>
              <a:p>
                <a:pPr marL="1200150" lvl="2" indent="-285750"/>
                <a:r>
                  <a:rPr lang="ko-KR" altLang="en-US" sz="1100" dirty="0">
                    <a:latin typeface="+mj-lt"/>
                  </a:rPr>
                  <a:t>교차 엔트로피</a:t>
                </a:r>
                <a:r>
                  <a:rPr lang="en-US" altLang="ko-KR" sz="1100" dirty="0">
                    <a:latin typeface="+mj-lt"/>
                  </a:rPr>
                  <a:t> : </a:t>
                </a:r>
                <a14:m>
                  <m:oMath xmlns:m="http://schemas.openxmlformats.org/officeDocument/2006/math"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=2</m:t>
                    </m:r>
                  </m:oMath>
                </a14:m>
                <a:endParaRPr lang="en-US" altLang="ko-KR" sz="1100" dirty="0">
                  <a:latin typeface="+mj-lt"/>
                </a:endParaRPr>
              </a:p>
              <a:p>
                <a:pPr marL="1200150" lvl="2" indent="-285750"/>
                <a:r>
                  <a:rPr lang="ko-KR" altLang="en-US" sz="1100" dirty="0">
                    <a:latin typeface="+mj-lt"/>
                  </a:rPr>
                  <a:t>당혹도</a:t>
                </a:r>
                <a:r>
                  <a:rPr lang="en-US" altLang="ko-KR" sz="1100" dirty="0">
                    <a:latin typeface="+mj-lt"/>
                  </a:rPr>
                  <a:t> : </a:t>
                </a:r>
                <a14:m>
                  <m:oMath xmlns:m="http://schemas.openxmlformats.org/officeDocument/2006/math"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𝑃𝑃𝐿</m:t>
                    </m:r>
                    <m:d>
                      <m:d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endParaRPr lang="en-US" altLang="ko-KR" sz="1100" dirty="0">
                  <a:latin typeface="+mj-lt"/>
                </a:endParaRPr>
              </a:p>
              <a:p>
                <a:pPr marL="1200150" lvl="2" indent="-285750"/>
                <a:r>
                  <a:rPr lang="ko-KR" altLang="en-US" sz="1100" dirty="0">
                    <a:latin typeface="+mj-lt"/>
                  </a:rPr>
                  <a:t>이는 모델이 </a:t>
                </a:r>
                <a:r>
                  <a:rPr lang="en-US" altLang="ko-KR" sz="1100" dirty="0">
                    <a:latin typeface="+mj-lt"/>
                  </a:rPr>
                  <a:t>4</a:t>
                </a:r>
                <a:r>
                  <a:rPr lang="ko-KR" altLang="en-US" sz="1100" dirty="0">
                    <a:latin typeface="+mj-lt"/>
                  </a:rPr>
                  <a:t>개의 선택지 중 하나를 예측해야 함을 의미</a:t>
                </a:r>
                <a:r>
                  <a:rPr lang="en-US" altLang="ko-KR" sz="1100" dirty="0">
                    <a:latin typeface="+mj-lt"/>
                  </a:rPr>
                  <a:t>.</a:t>
                </a:r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758CCE84-F97D-2556-23CD-36F973C6C2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489" t="-87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내용 개체 틀 3">
                <a:extLst>
                  <a:ext uri="{FF2B5EF4-FFF2-40B4-BE49-F238E27FC236}">
                    <a16:creationId xmlns:a16="http://schemas.microsoft.com/office/drawing/2014/main" id="{3D457C9D-B489-142A-D720-FECDFA025FCE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ko-KR" altLang="en-US" sz="1400" b="1" dirty="0"/>
                  <a:t>단위</a:t>
                </a:r>
                <a:endParaRPr lang="ko-KR" altLang="en-US" sz="1400" dirty="0"/>
              </a:p>
              <a:p>
                <a:pPr lvl="1"/>
                <a:r>
                  <a:rPr lang="ko-KR" altLang="en-US" sz="1400" b="1" dirty="0"/>
                  <a:t>비트</a:t>
                </a:r>
                <a:r>
                  <a:rPr lang="en-US" altLang="ko-KR" sz="1400" b="1" dirty="0"/>
                  <a:t>(bit)</a:t>
                </a:r>
                <a:r>
                  <a:rPr lang="en-US" altLang="ko-KR" sz="1400" dirty="0"/>
                  <a:t>:</a:t>
                </a:r>
              </a:p>
              <a:p>
                <a:pPr marL="1200150" lvl="2" indent="-285750"/>
                <a:r>
                  <a:rPr lang="ko-KR" altLang="en-US" sz="1100" dirty="0"/>
                  <a:t>밑</a:t>
                </a:r>
                <a:r>
                  <a:rPr lang="en-US" altLang="ko-KR" sz="1100" dirty="0"/>
                  <a:t>(base) = 2.</a:t>
                </a:r>
              </a:p>
              <a:p>
                <a:pPr marL="1200150" lvl="2" indent="-285750"/>
                <a:r>
                  <a:rPr lang="ko-KR" altLang="en-US" sz="1100" dirty="0"/>
                  <a:t>한 비트는 </a:t>
                </a:r>
                <a:r>
                  <a:rPr lang="en-US" altLang="ko-KR" sz="1100" dirty="0"/>
                  <a:t>2</a:t>
                </a:r>
                <a:r>
                  <a:rPr lang="ko-KR" altLang="en-US" sz="1100" dirty="0"/>
                  <a:t>개의 고유 값을 표현</a:t>
                </a:r>
                <a:r>
                  <a:rPr lang="en-US" altLang="ko-KR" sz="1100" dirty="0"/>
                  <a:t>.</a:t>
                </a:r>
              </a:p>
              <a:p>
                <a:pPr lvl="1"/>
                <a:r>
                  <a:rPr lang="en-US" altLang="ko-KR" sz="1400" b="1" dirty="0" err="1"/>
                  <a:t>nat</a:t>
                </a:r>
                <a:r>
                  <a:rPr lang="en-US" altLang="ko-KR" sz="1400" dirty="0"/>
                  <a:t> (</a:t>
                </a:r>
                <a:r>
                  <a:rPr lang="ko-KR" altLang="en-US" sz="1400" dirty="0"/>
                  <a:t>자연 로그 </a:t>
                </a:r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US" altLang="ko-KR" sz="1400" dirty="0"/>
                  <a:t>):</a:t>
                </a:r>
              </a:p>
              <a:p>
                <a:pPr marL="1200150" lvl="2" indent="-285750"/>
                <a:r>
                  <a:rPr lang="en-US" altLang="ko-KR" sz="1100" dirty="0"/>
                  <a:t>TensorFlow/</a:t>
                </a:r>
                <a:r>
                  <a:rPr lang="en-US" altLang="ko-KR" sz="1100" dirty="0" err="1"/>
                  <a:t>PyTorch</a:t>
                </a:r>
                <a:r>
                  <a:rPr lang="en-US" altLang="ko-KR" sz="1100" dirty="0"/>
                  <a:t> </a:t>
                </a:r>
                <a:r>
                  <a:rPr lang="ko-KR" altLang="en-US" sz="1100" dirty="0"/>
                  <a:t>등에서는 교차 엔트로피와 당혹도를 자연 로그 단위로 계산</a:t>
                </a:r>
                <a:r>
                  <a:rPr lang="en-US" altLang="ko-KR" sz="1100" dirty="0"/>
                  <a:t>: </a:t>
                </a:r>
              </a:p>
              <a:p>
                <a:pPr marL="1657350" lvl="3" indent="-285750"/>
                <a14:m>
                  <m:oMath xmlns:m="http://schemas.openxmlformats.org/officeDocument/2006/math"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𝑃𝑃𝐿</m:t>
                    </m:r>
                    <m:d>
                      <m:d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  <m:r>
                      <a:rPr lang="en-US" altLang="ko-KR" sz="1100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ko-KR" sz="110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altLang="ko-KR" sz="110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altLang="ko-KR" sz="1100" dirty="0"/>
              </a:p>
              <a:p>
                <a:r>
                  <a:rPr lang="ko-KR" altLang="en-US" sz="1400" b="1" dirty="0"/>
                  <a:t>당혹도 선호 이유</a:t>
                </a:r>
                <a:endParaRPr lang="ko-KR" altLang="en-US" sz="1400" dirty="0"/>
              </a:p>
              <a:p>
                <a:pPr lvl="1"/>
                <a:r>
                  <a:rPr lang="ko-KR" altLang="en-US" sz="1400" dirty="0"/>
                  <a:t>당혹도는 교차 엔트로피보다 </a:t>
                </a:r>
                <a:r>
                  <a:rPr lang="ko-KR" altLang="en-US" sz="1400" b="1" dirty="0"/>
                  <a:t>직관적으로 이해하기 쉬움</a:t>
                </a:r>
                <a:r>
                  <a:rPr lang="en-US" altLang="ko-KR" sz="1400" dirty="0"/>
                  <a:t>.</a:t>
                </a:r>
                <a:endParaRPr lang="en-US" altLang="ko-KR" sz="600" dirty="0"/>
              </a:p>
              <a:p>
                <a:pPr marL="1200150" lvl="2" indent="-285750"/>
                <a:r>
                  <a:rPr lang="ko-KR" altLang="en-US" sz="1100" dirty="0"/>
                  <a:t>교차 엔트로피 </a:t>
                </a:r>
                <a:r>
                  <a:rPr lang="en-US" altLang="ko-KR" sz="1100" dirty="0"/>
                  <a:t>:</a:t>
                </a:r>
                <a:r>
                  <a:rPr lang="ko-KR" altLang="en-US" sz="1100" dirty="0"/>
                  <a:t> 모델의 확실성 수준</a:t>
                </a:r>
                <a:r>
                  <a:rPr lang="en-US" altLang="ko-KR" sz="1100" dirty="0"/>
                  <a:t>,</a:t>
                </a:r>
                <a:r>
                  <a:rPr lang="ko-KR" altLang="en-US" sz="1100" dirty="0"/>
                  <a:t> 수학적인 지식 필요</a:t>
                </a:r>
                <a:endParaRPr lang="en-US" altLang="ko-KR" sz="1100" dirty="0"/>
              </a:p>
              <a:p>
                <a:pPr marL="1200150" lvl="2" indent="-285750"/>
                <a:r>
                  <a:rPr lang="ko-KR" altLang="en-US" sz="1100" dirty="0"/>
                  <a:t>당혹도 </a:t>
                </a:r>
                <a:r>
                  <a:rPr lang="en-US" altLang="ko-KR" sz="1100" dirty="0"/>
                  <a:t>:</a:t>
                </a:r>
                <a:r>
                  <a:rPr lang="ko-KR" altLang="en-US" sz="1100" dirty="0"/>
                  <a:t> 모델이 선택해야 할 평균적인 선택지의 수</a:t>
                </a:r>
                <a:endParaRPr lang="en-US" altLang="ko-KR" sz="1100" dirty="0"/>
              </a:p>
              <a:p>
                <a:pPr lvl="1"/>
                <a:r>
                  <a:rPr lang="ko-KR" altLang="en-US" sz="1400" dirty="0"/>
                  <a:t>비트와 </a:t>
                </a:r>
                <a:r>
                  <a:rPr lang="en-US" altLang="ko-KR" sz="1400" dirty="0" err="1"/>
                  <a:t>nat</a:t>
                </a:r>
                <a:r>
                  <a:rPr lang="en-US" altLang="ko-KR" sz="1400" dirty="0"/>
                  <a:t> </a:t>
                </a:r>
                <a:r>
                  <a:rPr lang="ko-KR" altLang="en-US" sz="1400" dirty="0"/>
                  <a:t>단위에 따라 값이 바뀌는 교차 엔트로피와 달리</a:t>
                </a:r>
                <a:r>
                  <a:rPr lang="en-US" altLang="ko-KR" sz="1400" dirty="0"/>
                  <a:t>,</a:t>
                </a:r>
                <a:r>
                  <a:rPr lang="ko-KR" altLang="en-US" sz="1400" dirty="0"/>
                  <a:t> 상관없이 일관된 값이 나오는 당혹도</a:t>
                </a:r>
                <a:endParaRPr lang="en-US" altLang="ko-KR" sz="1400" dirty="0"/>
              </a:p>
              <a:p>
                <a:pPr lvl="2"/>
                <a:r>
                  <a:rPr kumimoji="1" lang="ko-KR" altLang="en-US" sz="1000" dirty="0"/>
                  <a:t>유첨 참고</a:t>
                </a:r>
              </a:p>
            </p:txBody>
          </p:sp>
        </mc:Choice>
        <mc:Fallback>
          <p:sp>
            <p:nvSpPr>
              <p:cNvPr id="4" name="내용 개체 틀 3">
                <a:extLst>
                  <a:ext uri="{FF2B5EF4-FFF2-40B4-BE49-F238E27FC236}">
                    <a16:creationId xmlns:a16="http://schemas.microsoft.com/office/drawing/2014/main" id="{3D457C9D-B489-142A-D720-FECDFA025F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489" t="-87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07313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CEF956-4E43-9FE0-7DE1-19520E6DF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(</a:t>
            </a:r>
            <a:r>
              <a:rPr lang="ko-KR" altLang="en-US" sz="3600" dirty="0"/>
              <a:t>유첨</a:t>
            </a:r>
            <a:r>
              <a:rPr lang="en-US" altLang="ko-KR" sz="3600" dirty="0"/>
              <a:t>)</a:t>
            </a:r>
            <a:r>
              <a:rPr lang="ko-KR" altLang="en-US" sz="3600" dirty="0"/>
              <a:t> 당혹도가 </a:t>
            </a:r>
            <a:r>
              <a:rPr lang="ko-KR" altLang="en-US" sz="3600" b="1" dirty="0"/>
              <a:t>단위 독립성</a:t>
            </a:r>
            <a:r>
              <a:rPr lang="ko-KR" altLang="en-US" sz="3600" dirty="0"/>
              <a:t>을 제공하는 이유</a:t>
            </a:r>
            <a:endParaRPr kumimoji="1" lang="ko-KR" altLang="en-US" sz="3600" dirty="0"/>
          </a:p>
        </p:txBody>
      </p:sp>
      <p:pic>
        <p:nvPicPr>
          <p:cNvPr id="10" name="내용 개체 틀 9" descr="텍스트, 폰트, 화이트, 영수증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5E89C65-D3B7-9515-1DF2-D42F6A8B0A2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1457" y="1690688"/>
            <a:ext cx="5699760" cy="2188159"/>
          </a:xfrm>
          <a:prstGeom prst="rect">
            <a:avLst/>
          </a:prstGeom>
        </p:spPr>
      </p:pic>
      <p:pic>
        <p:nvPicPr>
          <p:cNvPr id="7" name="내용 개체 틀 6" descr="텍스트, 대수학, 폰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3F618B2-FC1D-CAC4-7614-DA07B4B49D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971845" y="1690688"/>
            <a:ext cx="5699760" cy="2521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377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19D6F8-3B46-AF18-6DD2-5CCCAA32B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당혹도의 해석과 주요 개념</a:t>
            </a:r>
            <a:endParaRPr kumimoji="1"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내용 개체 틀 4">
                <a:extLst>
                  <a:ext uri="{FF2B5EF4-FFF2-40B4-BE49-F238E27FC236}">
                    <a16:creationId xmlns:a16="http://schemas.microsoft.com/office/drawing/2014/main" id="{DC68914A-8285-7EBB-8FB1-83A2365DD65D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ko-KR" altLang="en-US" sz="1800" b="1" dirty="0"/>
                  <a:t>당혹도</a:t>
                </a:r>
                <a:r>
                  <a:rPr lang="en-US" altLang="ko-KR" sz="1800" b="1" dirty="0"/>
                  <a:t>(Perplexity)</a:t>
                </a:r>
                <a:r>
                  <a:rPr lang="ko-KR" altLang="en-US" sz="1800" b="1" dirty="0"/>
                  <a:t>란</a:t>
                </a:r>
                <a:r>
                  <a:rPr lang="en-US" altLang="ko-KR" sz="1800" b="1" dirty="0"/>
                  <a:t>?</a:t>
                </a:r>
              </a:p>
              <a:p>
                <a:pPr lvl="1"/>
                <a:r>
                  <a:rPr lang="ko-KR" altLang="en-US" sz="1600" dirty="0"/>
                  <a:t>언어 모델의 </a:t>
                </a:r>
                <a:r>
                  <a:rPr lang="ko-KR" altLang="en-US" sz="1600" b="1" dirty="0"/>
                  <a:t>불확실성</a:t>
                </a:r>
                <a:r>
                  <a:rPr lang="en-US" altLang="ko-KR" sz="1600" b="1" dirty="0"/>
                  <a:t>(</a:t>
                </a:r>
                <a:r>
                  <a:rPr lang="en-US" altLang="ko-KR" sz="1200" dirty="0"/>
                  <a:t>= </a:t>
                </a:r>
                <a:r>
                  <a:rPr lang="ko-KR" altLang="en-US" sz="1200" dirty="0"/>
                  <a:t>선택지의 수</a:t>
                </a:r>
                <a:r>
                  <a:rPr lang="en-US" altLang="ko-KR" sz="1200" dirty="0"/>
                  <a:t>)</a:t>
                </a:r>
                <a:r>
                  <a:rPr lang="ko-KR" altLang="en-US" sz="1600" dirty="0"/>
                  <a:t>을 나타내는 지표</a:t>
                </a:r>
                <a:r>
                  <a:rPr lang="en-US" altLang="ko-KR" sz="1600" dirty="0"/>
                  <a:t>.</a:t>
                </a:r>
              </a:p>
              <a:p>
                <a:pPr lvl="1"/>
                <a:r>
                  <a:rPr lang="ko-KR" altLang="en-US" sz="1600" dirty="0"/>
                  <a:t>교차 엔트로피의 지수적 변환</a:t>
                </a:r>
                <a:r>
                  <a:rPr lang="en-US" altLang="ko-KR" sz="1600" dirty="0"/>
                  <a:t>: </a:t>
                </a:r>
                <a14:m>
                  <m:oMath xmlns:m="http://schemas.openxmlformats.org/officeDocument/2006/math">
                    <m:r>
                      <a:rPr lang="en-US" altLang="ko-KR" sz="1600" smtClean="0">
                        <a:latin typeface="Cambria Math" panose="02040503050406030204" pitchFamily="18" charset="0"/>
                      </a:rPr>
                      <m:t>𝑃𝑃𝐿</m:t>
                    </m:r>
                    <m:r>
                      <a:rPr lang="en-US" altLang="ko-KR" sz="1600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altLang="ko-KR" sz="160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160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1600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altLang="ko-KR" sz="160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1600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altLang="ko-KR" sz="1600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altLang="ko-KR" sz="1600" smtClean="0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altLang="ko-KR" sz="1600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altLang="ko-KR" sz="1600" dirty="0"/>
              </a:p>
              <a:p>
                <a:pPr lvl="1"/>
                <a:r>
                  <a:rPr lang="ko-KR" altLang="en-US" sz="1600" dirty="0"/>
                  <a:t>값이 낮을수록 </a:t>
                </a:r>
                <a:r>
                  <a:rPr lang="ko-KR" altLang="en-US" sz="1600" b="1" dirty="0"/>
                  <a:t>모델의 예측 정확도</a:t>
                </a:r>
                <a:r>
                  <a:rPr lang="ko-KR" altLang="en-US" sz="1600" dirty="0"/>
                  <a:t>가 높음</a:t>
                </a:r>
                <a:r>
                  <a:rPr lang="en-US" altLang="ko-KR" sz="1600" dirty="0"/>
                  <a:t>.</a:t>
                </a:r>
              </a:p>
              <a:p>
                <a:r>
                  <a:rPr lang="ko-KR" altLang="en-US" sz="1800" b="1" dirty="0"/>
                  <a:t>당혹도 값에 영향을 미치는 요인</a:t>
                </a:r>
              </a:p>
              <a:p>
                <a:pPr lvl="1">
                  <a:buFont typeface="+mj-lt"/>
                  <a:buAutoNum type="arabicPeriod"/>
                </a:pPr>
                <a:r>
                  <a:rPr lang="ko-KR" altLang="en-US" sz="1600" b="1" dirty="0"/>
                  <a:t>데이터 구조화</a:t>
                </a:r>
                <a:r>
                  <a:rPr lang="en-US" altLang="ko-KR" sz="1600" dirty="0"/>
                  <a:t>:</a:t>
                </a:r>
              </a:p>
              <a:p>
                <a:pPr marL="1200150" lvl="2" indent="-285750">
                  <a:buFont typeface="+mj-lt"/>
                  <a:buAutoNum type="arabicPeriod"/>
                </a:pPr>
                <a:r>
                  <a:rPr lang="ko-KR" altLang="en-US" sz="1100" dirty="0"/>
                  <a:t>구조화된 데이터 → 낮은 당혹도</a:t>
                </a:r>
              </a:p>
              <a:p>
                <a:pPr marL="1200150" lvl="2" indent="-285750">
                  <a:buFont typeface="+mj-lt"/>
                  <a:buAutoNum type="arabicPeriod"/>
                </a:pPr>
                <a:r>
                  <a:rPr lang="ko-KR" altLang="en-US" sz="1100" dirty="0"/>
                  <a:t>예</a:t>
                </a:r>
                <a:r>
                  <a:rPr lang="en-US" altLang="ko-KR" sz="1100" dirty="0"/>
                  <a:t>: HTML </a:t>
                </a:r>
                <a:r>
                  <a:rPr lang="ko-KR" altLang="en-US" sz="1100" dirty="0"/>
                  <a:t>코드 </a:t>
                </a:r>
                <a:r>
                  <a:rPr lang="en-US" altLang="ko-KR" sz="1100" dirty="0"/>
                  <a:t>&lt; </a:t>
                </a:r>
                <a:r>
                  <a:rPr lang="ko-KR" altLang="en-US" sz="1100" dirty="0"/>
                  <a:t>일상 텍스트</a:t>
                </a:r>
              </a:p>
              <a:p>
                <a:pPr lvl="1">
                  <a:buFont typeface="+mj-lt"/>
                  <a:buAutoNum type="arabicPeriod"/>
                </a:pPr>
                <a:r>
                  <a:rPr lang="ko-KR" altLang="en-US" sz="1600" b="1" dirty="0"/>
                  <a:t>어휘 크기</a:t>
                </a:r>
                <a:r>
                  <a:rPr lang="en-US" altLang="ko-KR" sz="1600" dirty="0"/>
                  <a:t>:</a:t>
                </a:r>
              </a:p>
              <a:p>
                <a:pPr marL="1200150" lvl="2" indent="-285750">
                  <a:buFont typeface="+mj-lt"/>
                  <a:buAutoNum type="arabicPeriod"/>
                </a:pPr>
                <a:r>
                  <a:rPr lang="ko-KR" altLang="en-US" sz="1100" dirty="0"/>
                  <a:t>어휘가 클수록 → 높은 당혹도</a:t>
                </a:r>
              </a:p>
              <a:p>
                <a:pPr marL="1200150" lvl="2" indent="-285750">
                  <a:buFont typeface="+mj-lt"/>
                  <a:buAutoNum type="arabicPeriod"/>
                </a:pPr>
                <a:r>
                  <a:rPr lang="ko-KR" altLang="en-US" sz="1100" dirty="0"/>
                  <a:t>예</a:t>
                </a:r>
                <a:r>
                  <a:rPr lang="en-US" altLang="ko-KR" sz="1100" dirty="0"/>
                  <a:t>: </a:t>
                </a:r>
                <a:r>
                  <a:rPr lang="ko-KR" altLang="en-US" sz="1100" dirty="0"/>
                  <a:t>어린이 책 </a:t>
                </a:r>
                <a:r>
                  <a:rPr lang="en-US" altLang="ko-KR" sz="1100" dirty="0"/>
                  <a:t>&lt; </a:t>
                </a:r>
                <a:r>
                  <a:rPr lang="ko-KR" altLang="en-US" sz="1100" dirty="0"/>
                  <a:t>복잡한 문학</a:t>
                </a:r>
                <a:r>
                  <a:rPr lang="en-US" altLang="ko-KR" sz="1100" dirty="0"/>
                  <a:t>(e.g. </a:t>
                </a:r>
                <a:r>
                  <a:rPr lang="ko-KR" altLang="en-US" sz="1100" dirty="0"/>
                  <a:t>전쟁과 평화</a:t>
                </a:r>
                <a:r>
                  <a:rPr lang="en-US" altLang="ko-KR" sz="1100" dirty="0"/>
                  <a:t>)</a:t>
                </a:r>
                <a:endParaRPr lang="ko-KR" altLang="en-US" sz="1100" dirty="0"/>
              </a:p>
              <a:p>
                <a:pPr lvl="1">
                  <a:buFont typeface="+mj-lt"/>
                  <a:buAutoNum type="arabicPeriod"/>
                </a:pPr>
                <a:r>
                  <a:rPr lang="ko-KR" altLang="en-US" sz="1600" b="1" dirty="0"/>
                  <a:t>문맥 길이</a:t>
                </a:r>
                <a:r>
                  <a:rPr lang="en-US" altLang="ko-KR" sz="1600" dirty="0"/>
                  <a:t>:</a:t>
                </a:r>
              </a:p>
              <a:p>
                <a:pPr marL="1200150" lvl="2" indent="-285750">
                  <a:buFont typeface="+mj-lt"/>
                  <a:buAutoNum type="arabicPeriod"/>
                </a:pPr>
                <a:r>
                  <a:rPr lang="ko-KR" altLang="en-US" sz="1100" dirty="0"/>
                  <a:t>긴 문맥 활용 → 낮은 당혹도</a:t>
                </a:r>
              </a:p>
              <a:p>
                <a:pPr marL="1200150" lvl="2" indent="-285750">
                  <a:buFont typeface="+mj-lt"/>
                  <a:buAutoNum type="arabicPeriod"/>
                </a:pPr>
                <a:r>
                  <a:rPr lang="ko-KR" altLang="en-US" sz="1100" dirty="0"/>
                  <a:t>최신 모델은 </a:t>
                </a:r>
                <a:r>
                  <a:rPr lang="en-US" altLang="ko-KR" sz="1100" dirty="0"/>
                  <a:t>10,000</a:t>
                </a:r>
                <a:r>
                  <a:rPr lang="ko-KR" altLang="en-US" sz="1100" dirty="0"/>
                  <a:t>개 이상의 토큰 활용 가능</a:t>
                </a:r>
                <a:r>
                  <a:rPr lang="en-US" altLang="ko-KR" sz="1100" dirty="0"/>
                  <a:t>.</a:t>
                </a:r>
              </a:p>
            </p:txBody>
          </p:sp>
        </mc:Choice>
        <mc:Fallback>
          <p:sp>
            <p:nvSpPr>
              <p:cNvPr id="5" name="내용 개체 틀 4">
                <a:extLst>
                  <a:ext uri="{FF2B5EF4-FFF2-40B4-BE49-F238E27FC236}">
                    <a16:creationId xmlns:a16="http://schemas.microsoft.com/office/drawing/2014/main" id="{DC68914A-8285-7EBB-8FB1-83A2365DD6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15AE76-C551-F82C-5574-DF19190646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ko-KR" altLang="en-US" sz="1800" b="1" dirty="0"/>
              <a:t>당혹도의 의미</a:t>
            </a:r>
          </a:p>
          <a:p>
            <a:pPr lvl="1"/>
            <a:r>
              <a:rPr lang="ko-KR" altLang="en-US" sz="1600" b="1" dirty="0"/>
              <a:t>낮은 당혹도</a:t>
            </a:r>
            <a:r>
              <a:rPr lang="en-US" altLang="ko-KR" sz="1600" dirty="0"/>
              <a:t>:</a:t>
            </a:r>
          </a:p>
          <a:p>
            <a:pPr marL="1200150" lvl="2" indent="-285750"/>
            <a:r>
              <a:rPr lang="ko-KR" altLang="en-US" sz="1100" dirty="0"/>
              <a:t>모델이 예측에 있어 더 높은 정확도를 가짐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600" b="1" dirty="0"/>
              <a:t>높은 당혹도</a:t>
            </a:r>
            <a:r>
              <a:rPr lang="en-US" altLang="ko-KR" sz="1600" dirty="0"/>
              <a:t>:</a:t>
            </a:r>
          </a:p>
          <a:p>
            <a:pPr marL="1200150" lvl="2" indent="-285750"/>
            <a:r>
              <a:rPr lang="ko-KR" altLang="en-US" sz="1100" dirty="0"/>
              <a:t>비정상적이거나 무의미한 텍스트에 대한 예측 어려움</a:t>
            </a:r>
            <a:r>
              <a:rPr lang="en-US" altLang="ko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61476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36C719-7F98-D890-342B-FBE34919D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당혹도의 활용 사례</a:t>
            </a:r>
            <a:endParaRPr kumimoji="1" lang="ko-KR" altLang="en-US" dirty="0"/>
          </a:p>
        </p:txBody>
      </p:sp>
      <p:sp>
        <p:nvSpPr>
          <p:cNvPr id="10" name="내용 개체 틀 9">
            <a:extLst>
              <a:ext uri="{FF2B5EF4-FFF2-40B4-BE49-F238E27FC236}">
                <a16:creationId xmlns:a16="http://schemas.microsoft.com/office/drawing/2014/main" id="{E6F6D927-2D4F-22AB-5781-2501D70CA6E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800" b="1" dirty="0"/>
              <a:t>1.</a:t>
            </a:r>
            <a:r>
              <a:rPr lang="ko-KR" altLang="en-US" sz="1800" b="1" dirty="0"/>
              <a:t> 모델 성능 평가</a:t>
            </a:r>
            <a:r>
              <a:rPr lang="en-US" altLang="ko-KR" sz="1800" dirty="0"/>
              <a:t>:</a:t>
            </a:r>
          </a:p>
          <a:p>
            <a:pPr lvl="1"/>
            <a:r>
              <a:rPr lang="ko-KR" altLang="en-US" sz="1400" dirty="0"/>
              <a:t>낮은 당혹도 → 더 나은 예측 정확도</a:t>
            </a:r>
            <a:r>
              <a:rPr lang="en-US" altLang="ko-KR" sz="1400" dirty="0"/>
              <a:t>.</a:t>
            </a:r>
          </a:p>
          <a:p>
            <a:pPr lvl="1"/>
            <a:r>
              <a:rPr lang="en-US" altLang="ko-KR" sz="1400" dirty="0"/>
              <a:t>GPT-2 </a:t>
            </a:r>
            <a:r>
              <a:rPr lang="ko-KR" altLang="en-US" sz="1400" dirty="0"/>
              <a:t>모델 성능 예시</a:t>
            </a:r>
            <a:r>
              <a:rPr lang="en-US" altLang="ko-KR" sz="1400" dirty="0"/>
              <a:t>:</a:t>
            </a:r>
          </a:p>
        </p:txBody>
      </p:sp>
      <p:pic>
        <p:nvPicPr>
          <p:cNvPr id="13" name="내용 개체 틀 12" descr="텍스트, 스크린샷, 번호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03E8AE4-8541-AABC-9DD4-3C0A2F1DFA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93712" y="3074500"/>
            <a:ext cx="4710545" cy="1565405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27F8D23-64BC-334A-76D3-9F5ED620DB37}"/>
              </a:ext>
            </a:extLst>
          </p:cNvPr>
          <p:cNvSpPr txBox="1"/>
          <p:nvPr/>
        </p:nvSpPr>
        <p:spPr>
          <a:xfrm>
            <a:off x="893711" y="2858779"/>
            <a:ext cx="471054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/>
              <a:t>표 </a:t>
            </a:r>
            <a:r>
              <a:rPr lang="en-US" altLang="ko-KR" sz="900" dirty="0"/>
              <a:t>3-1. </a:t>
            </a:r>
            <a:r>
              <a:rPr lang="ko-KR" altLang="en-US" sz="900" dirty="0"/>
              <a:t>더 큰 </a:t>
            </a:r>
            <a:r>
              <a:rPr lang="en-US" altLang="ko-KR" sz="900" dirty="0"/>
              <a:t>GPT-2 </a:t>
            </a:r>
            <a:r>
              <a:rPr lang="ko-KR" altLang="en-US" sz="900" dirty="0"/>
              <a:t>모델은 다양한 데이터셋에서 일관되게 낮은 당혹도를 제공합니다</a:t>
            </a:r>
            <a:r>
              <a:rPr lang="en-US" altLang="ko-KR" sz="900" dirty="0"/>
              <a:t>.</a:t>
            </a:r>
            <a:endParaRPr lang="ko-KR" altLang="en-US" sz="9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8EF5D3-BB8A-29AD-0E9F-A1E2CCFF83CD}"/>
              </a:ext>
            </a:extLst>
          </p:cNvPr>
          <p:cNvSpPr txBox="1"/>
          <p:nvPr/>
        </p:nvSpPr>
        <p:spPr>
          <a:xfrm>
            <a:off x="7242867" y="5798244"/>
            <a:ext cx="229811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100" dirty="0"/>
              <a:t>그림 </a:t>
            </a:r>
            <a:r>
              <a:rPr lang="en-US" altLang="ko-KR" sz="1100" dirty="0"/>
              <a:t>:</a:t>
            </a:r>
            <a:r>
              <a:rPr lang="ko-KR" altLang="en-US" sz="1100" dirty="0"/>
              <a:t> 모델 사이즈에 따른 </a:t>
            </a:r>
            <a:r>
              <a:rPr lang="en-US" altLang="ko-KR" sz="1100" dirty="0"/>
              <a:t>PPL</a:t>
            </a:r>
            <a:endParaRPr lang="ko-KR" altLang="en-US" sz="1100" dirty="0"/>
          </a:p>
        </p:txBody>
      </p:sp>
      <p:sp>
        <p:nvSpPr>
          <p:cNvPr id="20" name="내용 개체 틀 9">
            <a:extLst>
              <a:ext uri="{FF2B5EF4-FFF2-40B4-BE49-F238E27FC236}">
                <a16:creationId xmlns:a16="http://schemas.microsoft.com/office/drawing/2014/main" id="{D8326253-B4EC-1542-69F6-E84F08086BF0}"/>
              </a:ext>
            </a:extLst>
          </p:cNvPr>
          <p:cNvSpPr txBox="1">
            <a:spLocks/>
          </p:cNvSpPr>
          <p:nvPr/>
        </p:nvSpPr>
        <p:spPr>
          <a:xfrm>
            <a:off x="6068243" y="1824046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/>
              <a:t>2.</a:t>
            </a:r>
            <a:r>
              <a:rPr lang="ko-KR" altLang="en-US" sz="1600" b="1" dirty="0"/>
              <a:t> 데이터 품질 점검</a:t>
            </a:r>
            <a:r>
              <a:rPr lang="en-US" altLang="ko-KR" sz="1600" dirty="0"/>
              <a:t>:</a:t>
            </a:r>
          </a:p>
          <a:p>
            <a:pPr lvl="1"/>
            <a:r>
              <a:rPr lang="ko-KR" altLang="en-US" sz="1400" dirty="0"/>
              <a:t>학습 데이터 중복 여부 확인</a:t>
            </a:r>
            <a:r>
              <a:rPr lang="en-US" altLang="ko-KR" sz="1400" dirty="0"/>
              <a:t>.(</a:t>
            </a:r>
            <a:r>
              <a:rPr lang="ko-KR" altLang="en-US" sz="1400" dirty="0"/>
              <a:t>비정상적으로 낮아짐</a:t>
            </a:r>
            <a:r>
              <a:rPr lang="en-US" altLang="ko-KR" sz="1400" dirty="0"/>
              <a:t>)</a:t>
            </a:r>
          </a:p>
          <a:p>
            <a:pPr lvl="1"/>
            <a:r>
              <a:rPr lang="ko-KR" altLang="en-US" sz="1400" dirty="0"/>
              <a:t>새로운 데이터 추가 시 당혹도 활용</a:t>
            </a:r>
            <a:r>
              <a:rPr lang="en-US" altLang="ko-KR" sz="1400" dirty="0"/>
              <a:t>.</a:t>
            </a:r>
            <a:r>
              <a:rPr lang="ko-KR" altLang="en-US" sz="1400" dirty="0"/>
              <a:t> </a:t>
            </a:r>
            <a:r>
              <a:rPr lang="en-US" altLang="ko-KR" sz="1400" dirty="0"/>
              <a:t>(</a:t>
            </a:r>
            <a:r>
              <a:rPr lang="ko-KR" altLang="en-US" sz="1400" dirty="0"/>
              <a:t>새로운 데이터에서 높아지는 당혹도 </a:t>
            </a:r>
            <a:r>
              <a:rPr lang="en-US" altLang="ko-KR" sz="1400" dirty="0">
                <a:sym typeface="Wingdings" pitchFamily="2" charset="2"/>
              </a:rPr>
              <a:t></a:t>
            </a:r>
            <a:r>
              <a:rPr lang="ko-KR" altLang="en-US" sz="1400" dirty="0">
                <a:sym typeface="Wingdings" pitchFamily="2" charset="2"/>
              </a:rPr>
              <a:t> 학습한 적이 없는 데이터</a:t>
            </a:r>
            <a:r>
              <a:rPr lang="en-US" altLang="ko-KR" sz="1400" dirty="0">
                <a:sym typeface="Wingdings" pitchFamily="2" charset="2"/>
              </a:rPr>
              <a:t>)</a:t>
            </a:r>
            <a:endParaRPr lang="en-US" altLang="ko-KR" sz="1400" dirty="0"/>
          </a:p>
          <a:p>
            <a:pPr marL="0" indent="0">
              <a:buNone/>
            </a:pPr>
            <a:r>
              <a:rPr lang="en-US" altLang="ko-KR" sz="1600" b="1" dirty="0"/>
              <a:t>3.</a:t>
            </a:r>
            <a:r>
              <a:rPr lang="ko-KR" altLang="en-US" sz="1600" b="1" dirty="0"/>
              <a:t> 이상 텍스트 감지</a:t>
            </a:r>
            <a:r>
              <a:rPr lang="en-US" altLang="ko-KR" sz="1600" dirty="0"/>
              <a:t>:</a:t>
            </a:r>
          </a:p>
          <a:p>
            <a:pPr lvl="1"/>
            <a:r>
              <a:rPr lang="ko-KR" altLang="en-US" sz="1400" dirty="0"/>
              <a:t>비정상적이거나 무의미한 텍스트에서 높은 당혹도</a:t>
            </a:r>
            <a:r>
              <a:rPr lang="en-US" altLang="ko-KR" sz="1400" dirty="0"/>
              <a:t>.</a:t>
            </a:r>
          </a:p>
        </p:txBody>
      </p:sp>
      <p:pic>
        <p:nvPicPr>
          <p:cNvPr id="24" name="그림 23" descr="라인, 그래프, 도표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D5057C1-5647-73BC-7A5A-9B3D9CDE51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352" y="3627321"/>
            <a:ext cx="3645512" cy="217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7432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3F16F569-1863-E22F-5D2F-5A78978B4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후속 학습과 엔트로피 축소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8FBD7B67-B041-649E-1A5E-7851DC0C66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1600" b="1" dirty="0"/>
              <a:t>후속 학습</a:t>
            </a:r>
            <a:r>
              <a:rPr lang="en-US" altLang="ko-KR" sz="1600" b="1" dirty="0"/>
              <a:t>(Post-training)</a:t>
            </a:r>
            <a:r>
              <a:rPr lang="ko-KR" altLang="en-US" sz="1600" b="1" dirty="0"/>
              <a:t>이란</a:t>
            </a:r>
            <a:r>
              <a:rPr lang="en-US" altLang="ko-KR" sz="1600" b="1" dirty="0"/>
              <a:t>?</a:t>
            </a:r>
          </a:p>
          <a:p>
            <a:pPr lvl="1"/>
            <a:r>
              <a:rPr lang="en-US" altLang="ko-KR" sz="1400" b="1" dirty="0"/>
              <a:t>SFT(</a:t>
            </a:r>
            <a:r>
              <a:rPr lang="ko-KR" altLang="en-US" sz="1400" b="1" dirty="0"/>
              <a:t>지도형 미세 조정</a:t>
            </a:r>
            <a:r>
              <a:rPr lang="en-US" altLang="ko-KR" sz="1400" b="1" dirty="0"/>
              <a:t>)</a:t>
            </a:r>
            <a:r>
              <a:rPr lang="en-US" altLang="ko-KR" sz="1400" dirty="0"/>
              <a:t>: </a:t>
            </a:r>
            <a:r>
              <a:rPr lang="ko-KR" altLang="en-US" sz="1400" dirty="0"/>
              <a:t>모델을 특정 작업에 맞게 조정</a:t>
            </a:r>
            <a:r>
              <a:rPr lang="en-US" altLang="ko-KR" sz="1400" dirty="0"/>
              <a:t>.</a:t>
            </a:r>
          </a:p>
          <a:p>
            <a:pPr lvl="1"/>
            <a:r>
              <a:rPr lang="en-US" altLang="ko-KR" sz="1400" b="1" dirty="0"/>
              <a:t>RLHF(</a:t>
            </a:r>
            <a:r>
              <a:rPr lang="ko-KR" altLang="en-US" sz="1400" b="1" dirty="0"/>
              <a:t>강화 학습 기반 인간 피드백</a:t>
            </a:r>
            <a:r>
              <a:rPr lang="en-US" altLang="ko-KR" sz="1400" b="1" dirty="0"/>
              <a:t>)</a:t>
            </a:r>
            <a:r>
              <a:rPr lang="en-US" altLang="ko-KR" sz="1400" dirty="0"/>
              <a:t>: </a:t>
            </a:r>
            <a:r>
              <a:rPr lang="ko-KR" altLang="en-US" sz="1400" dirty="0"/>
              <a:t>사용자 의도에 더 적합한 응답을 생성하도록 학습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목표</a:t>
            </a:r>
            <a:r>
              <a:rPr lang="en-US" altLang="ko-KR" sz="1400" dirty="0"/>
              <a:t>: </a:t>
            </a:r>
            <a:r>
              <a:rPr lang="ko-KR" altLang="en-US" sz="1400" b="1" dirty="0"/>
              <a:t>단순한 다음 토큰 예측</a:t>
            </a:r>
            <a:r>
              <a:rPr lang="ko-KR" altLang="en-US" sz="1400" dirty="0"/>
              <a:t>에서 </a:t>
            </a:r>
            <a:r>
              <a:rPr lang="ko-KR" altLang="en-US" sz="1400" b="1" dirty="0"/>
              <a:t>특정 작업 수행</a:t>
            </a:r>
            <a:r>
              <a:rPr lang="ko-KR" altLang="en-US" sz="1400" dirty="0"/>
              <a:t>으로 초점 이동</a:t>
            </a:r>
            <a:r>
              <a:rPr lang="en-US" altLang="ko-KR" sz="1400" dirty="0"/>
              <a:t>.</a:t>
            </a:r>
          </a:p>
          <a:p>
            <a:r>
              <a:rPr lang="ko-KR" altLang="en-US" sz="1600" b="1" dirty="0"/>
              <a:t>후속 학습이 엔트로피를 </a:t>
            </a:r>
            <a:r>
              <a:rPr lang="en-US" altLang="ko-KR" sz="1600" b="1" dirty="0"/>
              <a:t>"</a:t>
            </a:r>
            <a:r>
              <a:rPr lang="ko-KR" altLang="en-US" sz="1600" b="1" dirty="0"/>
              <a:t>축소</a:t>
            </a:r>
            <a:r>
              <a:rPr lang="en-US" altLang="ko-KR" sz="1600" b="1" dirty="0"/>
              <a:t>"</a:t>
            </a:r>
            <a:r>
              <a:rPr lang="ko-KR" altLang="en-US" sz="1600" b="1" dirty="0"/>
              <a:t>한다는 의미</a:t>
            </a:r>
          </a:p>
          <a:p>
            <a:pPr lvl="1">
              <a:buFont typeface="+mj-lt"/>
              <a:buAutoNum type="arabicPeriod"/>
            </a:pPr>
            <a:r>
              <a:rPr lang="ko-KR" altLang="en-US" sz="1400" b="1" dirty="0"/>
              <a:t>확률 분포의 변화</a:t>
            </a:r>
            <a:r>
              <a:rPr lang="en-US" altLang="ko-KR" sz="1400" dirty="0"/>
              <a:t>:</a:t>
            </a:r>
          </a:p>
          <a:p>
            <a:pPr lvl="2"/>
            <a:r>
              <a:rPr lang="ko-KR" altLang="en-US" sz="1000" dirty="0"/>
              <a:t>일반 언어 모델 → </a:t>
            </a:r>
            <a:r>
              <a:rPr lang="ko-KR" altLang="en-US" sz="1000" b="1" dirty="0"/>
              <a:t>더 제한적이고 좁은 분포</a:t>
            </a:r>
            <a:r>
              <a:rPr lang="ko-KR" altLang="en-US" sz="1000" dirty="0"/>
              <a:t>로 전환</a:t>
            </a:r>
            <a:r>
              <a:rPr lang="en-US" altLang="ko-KR" sz="1000" dirty="0"/>
              <a:t>.</a:t>
            </a:r>
          </a:p>
          <a:p>
            <a:pPr lvl="2"/>
            <a:r>
              <a:rPr lang="ko-KR" altLang="en-US" sz="1000" dirty="0"/>
              <a:t>예</a:t>
            </a:r>
            <a:r>
              <a:rPr lang="en-US" altLang="ko-KR" sz="1000" dirty="0"/>
              <a:t>: "</a:t>
            </a:r>
            <a:r>
              <a:rPr lang="ko-KR" altLang="en-US" sz="1000" dirty="0"/>
              <a:t>모든 질문에 친절히 답하라</a:t>
            </a:r>
            <a:r>
              <a:rPr lang="en-US" altLang="ko-KR" sz="1000" dirty="0"/>
              <a:t>"</a:t>
            </a:r>
            <a:r>
              <a:rPr lang="ko-KR" altLang="en-US" sz="1000" dirty="0"/>
              <a:t>는 학습 → 다양성 감소</a:t>
            </a:r>
            <a:r>
              <a:rPr lang="en-US" altLang="ko-KR" sz="1000" dirty="0"/>
              <a:t>.</a:t>
            </a:r>
          </a:p>
          <a:p>
            <a:pPr lvl="1">
              <a:buFont typeface="+mj-lt"/>
              <a:buAutoNum type="arabicPeriod"/>
            </a:pPr>
            <a:r>
              <a:rPr lang="ko-KR" altLang="en-US" sz="1400" b="1" dirty="0"/>
              <a:t>텍스트 생성의 확률적 다양성 감소</a:t>
            </a:r>
            <a:r>
              <a:rPr lang="en-US" altLang="ko-KR" sz="1400" dirty="0"/>
              <a:t>:</a:t>
            </a:r>
          </a:p>
          <a:p>
            <a:pPr lvl="2"/>
            <a:r>
              <a:rPr lang="ko-KR" altLang="en-US" sz="1000" dirty="0"/>
              <a:t>기존 언어 분포의 </a:t>
            </a:r>
            <a:r>
              <a:rPr lang="ko-KR" altLang="en-US" sz="1000" b="1" dirty="0"/>
              <a:t>다양성</a:t>
            </a:r>
            <a:r>
              <a:rPr lang="en-US" altLang="ko-KR" sz="1000" b="1" dirty="0"/>
              <a:t>(</a:t>
            </a:r>
            <a:r>
              <a:rPr lang="ko-KR" altLang="en-US" sz="1000" b="1" dirty="0"/>
              <a:t>엔트로피</a:t>
            </a:r>
            <a:r>
              <a:rPr lang="en-US" altLang="ko-KR" sz="1000" b="1" dirty="0"/>
              <a:t>)</a:t>
            </a:r>
            <a:r>
              <a:rPr lang="ko-KR" altLang="en-US" sz="1000" dirty="0"/>
              <a:t>이 줄어듦</a:t>
            </a:r>
            <a:r>
              <a:rPr lang="en-US" altLang="ko-KR" sz="1000" dirty="0"/>
              <a:t>.</a:t>
            </a:r>
          </a:p>
          <a:p>
            <a:pPr lvl="2"/>
            <a:r>
              <a:rPr lang="ko-KR" altLang="en-US" sz="1000" dirty="0"/>
              <a:t>모델의 응답 패턴이 </a:t>
            </a:r>
            <a:r>
              <a:rPr lang="ko-KR" altLang="en-US" sz="1000" b="1" dirty="0"/>
              <a:t>더 예측 가능</a:t>
            </a:r>
            <a:r>
              <a:rPr lang="ko-KR" altLang="en-US" sz="1000" dirty="0"/>
              <a:t>해짐</a:t>
            </a:r>
            <a:r>
              <a:rPr lang="en-US" altLang="ko-KR" sz="1000" dirty="0"/>
              <a:t>.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AF7DDA1A-60C4-8A04-0768-9A019EC22B5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ko-KR" altLang="en-US" sz="1600" b="1" dirty="0"/>
              <a:t>후속 학습과 당혹도</a:t>
            </a:r>
            <a:r>
              <a:rPr lang="en-US" altLang="ko-KR" sz="1600" b="1" dirty="0"/>
              <a:t>(PPL)</a:t>
            </a:r>
            <a:r>
              <a:rPr lang="ko-KR" altLang="en-US" sz="1600" b="1" dirty="0"/>
              <a:t>의 변화</a:t>
            </a:r>
          </a:p>
          <a:p>
            <a:pPr lvl="1"/>
            <a:r>
              <a:rPr lang="ko-KR" altLang="en-US" sz="1400" dirty="0"/>
              <a:t>후속 학습은 당혹도를 증가시킬 수 있음</a:t>
            </a:r>
            <a:r>
              <a:rPr lang="en-US" altLang="ko-KR" sz="1400" dirty="0"/>
              <a:t>:</a:t>
            </a:r>
          </a:p>
          <a:p>
            <a:pPr marL="1200150" lvl="2" indent="-285750"/>
            <a:r>
              <a:rPr lang="ko-KR" altLang="en-US" sz="1200" dirty="0"/>
              <a:t>모델이 </a:t>
            </a:r>
            <a:r>
              <a:rPr lang="ko-KR" altLang="en-US" sz="1200" b="1" dirty="0"/>
              <a:t>특정 작업</a:t>
            </a:r>
            <a:r>
              <a:rPr lang="ko-KR" altLang="en-US" sz="1200" dirty="0"/>
              <a:t>에 맞게 편향된 응답을 생성 → 일반적인 </a:t>
            </a:r>
            <a:r>
              <a:rPr lang="en-US" altLang="ko-KR" sz="1200" dirty="0"/>
              <a:t>"</a:t>
            </a:r>
            <a:r>
              <a:rPr lang="ko-KR" altLang="en-US" sz="1200" dirty="0"/>
              <a:t>다음 토큰 예측</a:t>
            </a:r>
            <a:r>
              <a:rPr lang="en-US" altLang="ko-KR" sz="1200" dirty="0"/>
              <a:t>" </a:t>
            </a:r>
            <a:r>
              <a:rPr lang="ko-KR" altLang="en-US" sz="1200" dirty="0"/>
              <a:t>성능 저하</a:t>
            </a:r>
            <a:r>
              <a:rPr lang="en-US" altLang="ko-KR" sz="1200" dirty="0"/>
              <a:t>.</a:t>
            </a:r>
          </a:p>
          <a:p>
            <a:pPr lvl="1"/>
            <a:r>
              <a:rPr lang="ko-KR" altLang="en-US" sz="1400" dirty="0"/>
              <a:t>기존 언어 모델링 지표</a:t>
            </a:r>
            <a:r>
              <a:rPr lang="en-US" altLang="ko-KR" sz="1400" dirty="0"/>
              <a:t>(</a:t>
            </a:r>
            <a:r>
              <a:rPr lang="ko-KR" altLang="en-US" sz="1400" dirty="0"/>
              <a:t>엔트로피</a:t>
            </a:r>
            <a:r>
              <a:rPr lang="en-US" altLang="ko-KR" sz="1400" dirty="0"/>
              <a:t>, </a:t>
            </a:r>
            <a:r>
              <a:rPr lang="ko-KR" altLang="en-US" sz="1400" dirty="0"/>
              <a:t>당혹도</a:t>
            </a:r>
            <a:r>
              <a:rPr lang="en-US" altLang="ko-KR" sz="1400" dirty="0"/>
              <a:t>)</a:t>
            </a:r>
            <a:r>
              <a:rPr lang="ko-KR" altLang="en-US" sz="1400" dirty="0"/>
              <a:t>가 의미를 잃을 가능성</a:t>
            </a:r>
            <a:r>
              <a:rPr lang="en-US" altLang="ko-KR" sz="1400" dirty="0"/>
              <a:t>.</a:t>
            </a:r>
          </a:p>
          <a:p>
            <a:r>
              <a:rPr lang="ko-KR" altLang="en-US" sz="1600" b="1" dirty="0"/>
              <a:t>정리</a:t>
            </a:r>
          </a:p>
          <a:p>
            <a:pPr lvl="1"/>
            <a:r>
              <a:rPr lang="en-US" altLang="ko-KR" sz="1400" b="1" dirty="0"/>
              <a:t>"</a:t>
            </a:r>
            <a:r>
              <a:rPr lang="ko-KR" altLang="en-US" sz="1400" b="1" dirty="0"/>
              <a:t>엔트로피 축소</a:t>
            </a:r>
            <a:r>
              <a:rPr lang="en-US" altLang="ko-KR" sz="1400" b="1" dirty="0"/>
              <a:t>"</a:t>
            </a:r>
            <a:r>
              <a:rPr lang="ko-KR" altLang="en-US" sz="1400" b="1" dirty="0"/>
              <a:t>란</a:t>
            </a:r>
            <a:r>
              <a:rPr lang="en-US" altLang="ko-KR" sz="1400" b="1" dirty="0"/>
              <a:t>?</a:t>
            </a:r>
            <a:endParaRPr lang="ko-KR" altLang="en-US" sz="1400" dirty="0"/>
          </a:p>
          <a:p>
            <a:pPr marL="1200150" lvl="2" indent="-285750"/>
            <a:r>
              <a:rPr lang="ko-KR" altLang="en-US" sz="1200" dirty="0"/>
              <a:t>모델이 더 좁은 분포로 학습 → 다양성 감소</a:t>
            </a:r>
            <a:r>
              <a:rPr lang="en-US" altLang="ko-KR" sz="1200" dirty="0"/>
              <a:t>.</a:t>
            </a:r>
          </a:p>
          <a:p>
            <a:pPr marL="1200150" lvl="2" indent="-285750"/>
            <a:r>
              <a:rPr lang="ko-KR" altLang="en-US" sz="1200" dirty="0"/>
              <a:t>목표는 엔트로피를 줄이는 것이 아니라</a:t>
            </a:r>
            <a:r>
              <a:rPr lang="en-US" altLang="ko-KR" sz="1200" dirty="0"/>
              <a:t>, </a:t>
            </a:r>
            <a:r>
              <a:rPr lang="ko-KR" altLang="en-US" sz="1200" dirty="0"/>
              <a:t>특정 작업에 최적화</a:t>
            </a:r>
            <a:r>
              <a:rPr lang="en-US" altLang="ko-KR" sz="1200" dirty="0"/>
              <a:t>.</a:t>
            </a:r>
          </a:p>
          <a:p>
            <a:pPr lvl="1"/>
            <a:r>
              <a:rPr lang="ko-KR" altLang="en-US" sz="1400" dirty="0">
                <a:solidFill>
                  <a:srgbClr val="FF0000"/>
                </a:solidFill>
              </a:rPr>
              <a:t>후속 학습 이후</a:t>
            </a:r>
            <a:r>
              <a:rPr lang="en-US" altLang="ko-KR" sz="1400" dirty="0">
                <a:solidFill>
                  <a:srgbClr val="FF0000"/>
                </a:solidFill>
              </a:rPr>
              <a:t>, </a:t>
            </a:r>
            <a:r>
              <a:rPr lang="ko-KR" altLang="en-US" sz="1400" dirty="0">
                <a:solidFill>
                  <a:srgbClr val="FF0000"/>
                </a:solidFill>
              </a:rPr>
              <a:t>언어 모델의 </a:t>
            </a:r>
            <a:r>
              <a:rPr lang="ko-KR" altLang="en-US" sz="1400" b="1" dirty="0">
                <a:solidFill>
                  <a:srgbClr val="FF0000"/>
                </a:solidFill>
              </a:rPr>
              <a:t>당혹도와 엔트로피 해석에 주의 필요</a:t>
            </a:r>
            <a:r>
              <a:rPr lang="en-US" altLang="ko-KR" sz="1400" dirty="0">
                <a:solidFill>
                  <a:srgbClr val="FF0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35333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E33F4BD7-C7CD-9C82-FC69-D569E389F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언어 모델로 텍스트의 당혹도 계산</a:t>
            </a:r>
          </a:p>
        </p:txBody>
      </p:sp>
      <p:pic>
        <p:nvPicPr>
          <p:cNvPr id="10" name="그림 9" descr="텍스트, 폰트, 영수증, 화이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6205D27-7B1E-088D-904D-2ECB9251D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013507"/>
            <a:ext cx="5308654" cy="1174865"/>
          </a:xfrm>
          <a:prstGeom prst="rect">
            <a:avLst/>
          </a:prstGeom>
        </p:spPr>
      </p:pic>
      <p:pic>
        <p:nvPicPr>
          <p:cNvPr id="12" name="그림 11" descr="텍스트, 영수증, 폰트, 대수학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46DDF92-B13E-9E8E-DC63-2190A108A7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41033"/>
            <a:ext cx="5308654" cy="1472474"/>
          </a:xfrm>
          <a:prstGeom prst="rect">
            <a:avLst/>
          </a:prstGeom>
        </p:spPr>
      </p:pic>
      <p:pic>
        <p:nvPicPr>
          <p:cNvPr id="14" name="그림 13" descr="텍스트, 영수증, 폰트, 화이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BA44514-9BA9-7BDD-0F97-240DF558A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998215"/>
            <a:ext cx="5308654" cy="1885586"/>
          </a:xfrm>
          <a:prstGeom prst="rect">
            <a:avLst/>
          </a:prstGeom>
        </p:spPr>
      </p:pic>
      <p:pic>
        <p:nvPicPr>
          <p:cNvPr id="16" name="그림 15" descr="텍스트, 폰트, 영수증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997D37C-BC74-B1EB-7FBA-22BA99A881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91430"/>
            <a:ext cx="5308654" cy="240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467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8D076C79-652E-B324-C15A-0A55F7E17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정확 평가</a:t>
            </a:r>
            <a:r>
              <a:rPr lang="en-US" altLang="ko-KR" dirty="0"/>
              <a:t>(Exact Evaluation)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BA112E3-B787-052C-12D8-B2D96C3A411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1400" b="1" dirty="0"/>
              <a:t>정확 </a:t>
            </a:r>
            <a:r>
              <a:rPr lang="ko-KR" altLang="en-US" sz="1400" b="1" dirty="0" err="1"/>
              <a:t>평가란</a:t>
            </a:r>
            <a:r>
              <a:rPr lang="en-US" altLang="ko-KR" sz="1400" b="1" dirty="0"/>
              <a:t>?</a:t>
            </a:r>
          </a:p>
          <a:p>
            <a:pPr lvl="1"/>
            <a:r>
              <a:rPr lang="ko-KR" altLang="en-US" sz="1200" b="1" dirty="0"/>
              <a:t>정확 평가</a:t>
            </a:r>
            <a:r>
              <a:rPr lang="en-US" altLang="ko-KR" sz="1200" dirty="0"/>
              <a:t>: </a:t>
            </a:r>
            <a:r>
              <a:rPr lang="ko-KR" altLang="en-US" sz="1200" dirty="0"/>
              <a:t>모호함 없이 명확한 기준으로 성능을 평가</a:t>
            </a:r>
            <a:r>
              <a:rPr lang="en-US" altLang="ko-KR" sz="1200" dirty="0"/>
              <a:t>.</a:t>
            </a:r>
          </a:p>
          <a:p>
            <a:pPr marL="1200150" lvl="2" indent="-285750"/>
            <a:r>
              <a:rPr lang="ko-KR" altLang="en-US" sz="1100" dirty="0"/>
              <a:t>예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다지선다형</a:t>
            </a:r>
            <a:r>
              <a:rPr lang="ko-KR" altLang="en-US" sz="1100" dirty="0"/>
              <a:t> 질문에서 답이 </a:t>
            </a:r>
            <a:r>
              <a:rPr lang="en-US" altLang="ko-KR" sz="1100" dirty="0"/>
              <a:t>A</a:t>
            </a:r>
            <a:r>
              <a:rPr lang="ko-KR" altLang="en-US" sz="1100" dirty="0"/>
              <a:t>인데</a:t>
            </a:r>
            <a:r>
              <a:rPr lang="en-US" altLang="ko-KR" sz="1100" dirty="0"/>
              <a:t>, B</a:t>
            </a:r>
            <a:r>
              <a:rPr lang="ko-KR" altLang="en-US" sz="1100" dirty="0" err="1"/>
              <a:t>를</a:t>
            </a:r>
            <a:r>
              <a:rPr lang="ko-KR" altLang="en-US" sz="1100" dirty="0"/>
              <a:t> 선택하면 오답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200" b="1" dirty="0"/>
              <a:t>주관 평가</a:t>
            </a:r>
            <a:r>
              <a:rPr lang="en-US" altLang="ko-KR" sz="1200" dirty="0"/>
              <a:t>: </a:t>
            </a:r>
            <a:r>
              <a:rPr lang="ko-KR" altLang="en-US" sz="1200" dirty="0"/>
              <a:t>평가자의 판단에 따라 결과가 달라질 수 있음</a:t>
            </a:r>
            <a:r>
              <a:rPr lang="en-US" altLang="ko-KR" sz="1200" dirty="0"/>
              <a:t>. (AI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심판</a:t>
            </a:r>
            <a:r>
              <a:rPr lang="en-US" altLang="ko-KR" sz="1200" dirty="0"/>
              <a:t>(judge)</a:t>
            </a:r>
            <a:r>
              <a:rPr lang="ko-KR" altLang="en-US" sz="1200" dirty="0" err="1"/>
              <a:t>으로</a:t>
            </a:r>
            <a:r>
              <a:rPr lang="ko-KR" altLang="en-US" sz="1200" dirty="0"/>
              <a:t> 사용하는 경우</a:t>
            </a:r>
            <a:r>
              <a:rPr lang="en-US" altLang="ko-KR" sz="1200" dirty="0"/>
              <a:t>)</a:t>
            </a:r>
          </a:p>
          <a:p>
            <a:pPr marL="1200150" lvl="2" indent="-285750"/>
            <a:r>
              <a:rPr lang="ko-KR" altLang="en-US" sz="1100" dirty="0"/>
              <a:t>예</a:t>
            </a:r>
            <a:r>
              <a:rPr lang="en-US" altLang="ko-KR" sz="1100" dirty="0"/>
              <a:t>: </a:t>
            </a:r>
            <a:r>
              <a:rPr lang="ko-KR" altLang="en-US" sz="1100" dirty="0"/>
              <a:t>에세이 평가 → 평가자</a:t>
            </a:r>
            <a:r>
              <a:rPr lang="en-US" altLang="ko-KR" sz="1100" dirty="0"/>
              <a:t>, </a:t>
            </a:r>
            <a:r>
              <a:rPr lang="ko-KR" altLang="en-US" sz="1100" dirty="0"/>
              <a:t>프롬프트</a:t>
            </a:r>
            <a:r>
              <a:rPr lang="en-US" altLang="ko-KR" sz="1100" dirty="0"/>
              <a:t>, </a:t>
            </a:r>
            <a:r>
              <a:rPr lang="ko-KR" altLang="en-US" sz="1100" dirty="0"/>
              <a:t>상황에 따라 점수 변화</a:t>
            </a:r>
            <a:r>
              <a:rPr lang="en-US" altLang="ko-KR" sz="1100" dirty="0"/>
              <a:t>.</a:t>
            </a:r>
          </a:p>
          <a:p>
            <a:r>
              <a:rPr lang="ko-KR" altLang="en-US" sz="1400" b="1" dirty="0"/>
              <a:t>평가 접근법</a:t>
            </a:r>
          </a:p>
          <a:p>
            <a:pPr lvl="1">
              <a:buFont typeface="+mj-lt"/>
              <a:buAutoNum type="arabicPeriod"/>
            </a:pPr>
            <a:r>
              <a:rPr lang="ko-KR" altLang="en-US" sz="1200" b="1" dirty="0"/>
              <a:t>기능적 올바름</a:t>
            </a:r>
            <a:r>
              <a:rPr lang="en-US" altLang="ko-KR" sz="1200" b="1" dirty="0"/>
              <a:t>(Functionality Correctness)</a:t>
            </a:r>
            <a:r>
              <a:rPr lang="en-US" altLang="ko-KR" sz="1200" dirty="0"/>
              <a:t>:</a:t>
            </a:r>
          </a:p>
          <a:p>
            <a:pPr marL="1200150" lvl="2" indent="-285750">
              <a:buFont typeface="+mj-lt"/>
              <a:buAutoNum type="arabicPeriod"/>
            </a:pPr>
            <a:r>
              <a:rPr lang="ko-KR" altLang="en-US" sz="1100" dirty="0"/>
              <a:t>결과가 문제를 해결하는 데 기능적으로 </a:t>
            </a:r>
            <a:r>
              <a:rPr lang="ko-KR" altLang="en-US" sz="1100" dirty="0" err="1"/>
              <a:t>올바른지</a:t>
            </a:r>
            <a:r>
              <a:rPr lang="ko-KR" altLang="en-US" sz="1100" dirty="0"/>
              <a:t> 평가</a:t>
            </a:r>
            <a:r>
              <a:rPr lang="en-US" altLang="ko-KR" sz="1100" dirty="0"/>
              <a:t>.</a:t>
            </a:r>
          </a:p>
          <a:p>
            <a:pPr marL="1200150" lvl="2" indent="-285750">
              <a:buFont typeface="+mj-lt"/>
              <a:buAutoNum type="arabicPeriod"/>
            </a:pPr>
            <a:r>
              <a:rPr lang="ko-KR" altLang="en-US" sz="1100" dirty="0"/>
              <a:t>예</a:t>
            </a:r>
            <a:r>
              <a:rPr lang="en-US" altLang="ko-KR" sz="1100" dirty="0"/>
              <a:t>: </a:t>
            </a:r>
            <a:r>
              <a:rPr lang="ko-KR" altLang="en-US" sz="1100" dirty="0"/>
              <a:t>코드 실행 결과가 요구 사항을 충족하는지 판단</a:t>
            </a:r>
            <a:r>
              <a:rPr lang="en-US" altLang="ko-KR" sz="1100" dirty="0"/>
              <a:t>.</a:t>
            </a:r>
          </a:p>
          <a:p>
            <a:pPr lvl="1">
              <a:buFont typeface="+mj-lt"/>
              <a:buAutoNum type="arabicPeriod"/>
            </a:pPr>
            <a:r>
              <a:rPr lang="ko-KR" altLang="en-US" sz="1200" b="1" dirty="0"/>
              <a:t>유사성 측정</a:t>
            </a:r>
            <a:r>
              <a:rPr lang="en-US" altLang="ko-KR" sz="1200" b="1" dirty="0"/>
              <a:t>(Similarity Measurement)</a:t>
            </a:r>
            <a:r>
              <a:rPr lang="en-US" altLang="ko-KR" sz="1200" dirty="0"/>
              <a:t>:</a:t>
            </a:r>
          </a:p>
          <a:p>
            <a:pPr marL="1200150" lvl="2" indent="-285750">
              <a:buFont typeface="+mj-lt"/>
              <a:buAutoNum type="arabicPeriod"/>
            </a:pPr>
            <a:r>
              <a:rPr lang="ko-KR" altLang="en-US" sz="1100" dirty="0"/>
              <a:t>생성된 응답과 기준 정답 간의 유사성을 비교</a:t>
            </a:r>
            <a:r>
              <a:rPr lang="en-US" altLang="ko-KR" sz="1100" dirty="0"/>
              <a:t>.</a:t>
            </a:r>
          </a:p>
          <a:p>
            <a:pPr marL="1200150" lvl="2" indent="-285750">
              <a:buFont typeface="+mj-lt"/>
              <a:buAutoNum type="arabicPeriod"/>
            </a:pPr>
            <a:r>
              <a:rPr lang="ko-KR" altLang="en-US" sz="1100" dirty="0"/>
              <a:t>예</a:t>
            </a:r>
            <a:r>
              <a:rPr lang="en-US" altLang="ko-KR" sz="1100" dirty="0"/>
              <a:t>: BLEU, ROUGE</a:t>
            </a:r>
            <a:r>
              <a:rPr lang="ko-KR" altLang="en-US" sz="1100" dirty="0"/>
              <a:t>와 같은 자연어 평가 지표 사용</a:t>
            </a:r>
            <a:r>
              <a:rPr lang="en-US" altLang="ko-KR" sz="1100" dirty="0"/>
              <a:t>.</a:t>
            </a:r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5F85E0C5-54E4-0429-A6F8-B7BD599CDA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ko-KR" altLang="en-US" sz="1400" b="1" dirty="0"/>
              <a:t>이번 장의 초점</a:t>
            </a:r>
            <a:r>
              <a:rPr lang="en-US" altLang="ko-KR" sz="1400" b="1" dirty="0"/>
              <a:t>: </a:t>
            </a:r>
            <a:r>
              <a:rPr lang="ko-KR" altLang="en-US" sz="1400" b="1" dirty="0"/>
              <a:t>개방형 응답 평가</a:t>
            </a:r>
          </a:p>
          <a:p>
            <a:pPr lvl="1"/>
            <a:r>
              <a:rPr lang="ko-KR" altLang="en-US" sz="1200" b="1" dirty="0"/>
              <a:t>개방형 응답</a:t>
            </a:r>
            <a:r>
              <a:rPr lang="en-US" altLang="ko-KR" sz="1200" dirty="0"/>
              <a:t>: </a:t>
            </a:r>
            <a:r>
              <a:rPr lang="ko-KR" altLang="en-US" sz="1200" dirty="0"/>
              <a:t>자유 텍스트 생성 평가</a:t>
            </a:r>
            <a:r>
              <a:rPr lang="en-US" altLang="ko-KR" sz="1200" dirty="0"/>
              <a:t>.</a:t>
            </a:r>
          </a:p>
          <a:p>
            <a:pPr marL="1200150" lvl="2" indent="-285750"/>
            <a:r>
              <a:rPr lang="ko-KR" altLang="en-US" sz="1100" dirty="0"/>
              <a:t>생성형 모델의 특성에 적합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200" b="1" dirty="0"/>
              <a:t>폐쇄형 응답</a:t>
            </a:r>
            <a:r>
              <a:rPr lang="en-US" altLang="ko-KR" sz="1200" dirty="0"/>
              <a:t>: </a:t>
            </a:r>
            <a:r>
              <a:rPr lang="ko-KR" altLang="en-US" sz="1200" dirty="0"/>
              <a:t>분류나 </a:t>
            </a:r>
            <a:r>
              <a:rPr lang="ko-KR" altLang="en-US" sz="1200" dirty="0" err="1"/>
              <a:t>다지선다형</a:t>
            </a:r>
            <a:r>
              <a:rPr lang="ko-KR" altLang="en-US" sz="1200" dirty="0"/>
              <a:t> 평가</a:t>
            </a:r>
            <a:r>
              <a:rPr lang="en-US" altLang="ko-KR" sz="1200" dirty="0"/>
              <a:t>.</a:t>
            </a:r>
          </a:p>
          <a:p>
            <a:pPr marL="1200150" lvl="2" indent="-285750"/>
            <a:r>
              <a:rPr lang="ko-KR" altLang="en-US" sz="1100" dirty="0"/>
              <a:t>생성형 모델도 의도 분류</a:t>
            </a:r>
            <a:r>
              <a:rPr lang="en-US" altLang="ko-KR" sz="1100" dirty="0"/>
              <a:t>(intent classification) </a:t>
            </a:r>
            <a:r>
              <a:rPr lang="ko-KR" altLang="en-US" sz="1100" dirty="0"/>
              <a:t>등에 사용 가능</a:t>
            </a:r>
            <a:r>
              <a:rPr lang="en-US" altLang="ko-KR" sz="1100" dirty="0"/>
              <a:t>.</a:t>
            </a:r>
          </a:p>
          <a:p>
            <a:pPr marL="1200150" lvl="2" indent="-285750"/>
            <a:r>
              <a:rPr lang="ko-KR" altLang="en-US" sz="1100" dirty="0"/>
              <a:t>다만</a:t>
            </a:r>
            <a:r>
              <a:rPr lang="en-US" altLang="ko-KR" sz="1100" dirty="0"/>
              <a:t>, </a:t>
            </a:r>
            <a:r>
              <a:rPr lang="ko-KR" altLang="en-US" sz="1100" dirty="0"/>
              <a:t>폐쇄형 평가는 이미 널리 알려져 있어 이 장의 초점이 아님</a:t>
            </a:r>
            <a:r>
              <a:rPr lang="en-US" altLang="ko-KR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15042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D74896-F733-316A-8A0F-27E13D0EA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AI </a:t>
            </a:r>
            <a:r>
              <a:rPr lang="ko-KR" altLang="en-US" dirty="0"/>
              <a:t>평가의 필요성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117B87-2AC8-8D4F-3B85-5D70A7458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" altLang="ko-KR" sz="2400" b="1" dirty="0">
                <a:latin typeface="+mj-lt"/>
              </a:rPr>
              <a:t>AI </a:t>
            </a:r>
            <a:r>
              <a:rPr lang="ko-KR" altLang="en-US" sz="2400" b="1" dirty="0">
                <a:latin typeface="+mj-lt"/>
              </a:rPr>
              <a:t>사용 증가</a:t>
            </a:r>
            <a:r>
              <a:rPr lang="ko-KR" altLang="en-US" sz="2400" dirty="0">
                <a:latin typeface="+mj-lt"/>
              </a:rPr>
              <a:t> → 치명적 실패 가능성 상승</a:t>
            </a:r>
            <a:endParaRPr lang="en-US" altLang="ko-KR" sz="2400" dirty="0"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+mj-lt"/>
              </a:rPr>
              <a:t>사례</a:t>
            </a:r>
            <a:r>
              <a:rPr lang="en-US" altLang="ko-KR" sz="2400" dirty="0">
                <a:latin typeface="+mj-lt"/>
              </a:rPr>
              <a:t>:</a:t>
            </a:r>
          </a:p>
          <a:p>
            <a:pPr lvl="1"/>
            <a:r>
              <a:rPr lang="ko-KR" altLang="en-US" sz="2000" dirty="0" err="1">
                <a:latin typeface="+mj-lt"/>
              </a:rPr>
              <a:t>챗봇</a:t>
            </a:r>
            <a:r>
              <a:rPr lang="ko-KR" altLang="en-US" sz="2000" dirty="0">
                <a:latin typeface="+mj-lt"/>
              </a:rPr>
              <a:t> 자살 격려 </a:t>
            </a:r>
            <a:r>
              <a:rPr lang="en-US" altLang="ko-KR" sz="2000" dirty="0">
                <a:latin typeface="+mj-lt"/>
              </a:rPr>
              <a:t>:</a:t>
            </a:r>
            <a:r>
              <a:rPr lang="ko-KR" altLang="en-US" sz="2000" dirty="0">
                <a:latin typeface="+mj-lt"/>
              </a:rPr>
              <a:t> </a:t>
            </a:r>
            <a:r>
              <a:rPr lang="en-US" altLang="ko-KR" sz="2000" dirty="0">
                <a:latin typeface="+mj-lt"/>
              </a:rPr>
              <a:t>2023</a:t>
            </a:r>
            <a:r>
              <a:rPr lang="ko-KR" altLang="en-US" sz="2000" dirty="0">
                <a:latin typeface="+mj-lt"/>
              </a:rPr>
              <a:t>년 </a:t>
            </a:r>
            <a:r>
              <a:rPr lang="en-US" altLang="ko-KR" sz="2000" dirty="0">
                <a:latin typeface="+mj-lt"/>
              </a:rPr>
              <a:t>3</a:t>
            </a:r>
            <a:r>
              <a:rPr lang="ko-KR" altLang="en-US" sz="2000" dirty="0">
                <a:latin typeface="+mj-lt"/>
              </a:rPr>
              <a:t>월</a:t>
            </a:r>
            <a:r>
              <a:rPr lang="en-US" altLang="ko-KR" sz="2000" dirty="0">
                <a:latin typeface="+mj-lt"/>
              </a:rPr>
              <a:t>, </a:t>
            </a:r>
            <a:r>
              <a:rPr lang="ko-KR" altLang="en-US" sz="2000" dirty="0">
                <a:latin typeface="+mj-lt"/>
              </a:rPr>
              <a:t>벨기에에서 </a:t>
            </a:r>
            <a:r>
              <a:rPr lang="en-US" altLang="ko-KR" sz="2000" dirty="0">
                <a:latin typeface="+mj-lt"/>
              </a:rPr>
              <a:t>30</a:t>
            </a:r>
            <a:r>
              <a:rPr lang="ko-KR" altLang="en-US" sz="2000" dirty="0">
                <a:latin typeface="+mj-lt"/>
              </a:rPr>
              <a:t>대 남성이 </a:t>
            </a:r>
            <a:r>
              <a:rPr lang="en-US" altLang="ko-KR" sz="2000" dirty="0">
                <a:latin typeface="+mj-lt"/>
              </a:rPr>
              <a:t>'Chai' </a:t>
            </a:r>
            <a:r>
              <a:rPr lang="ko-KR" altLang="en-US" sz="2000" dirty="0">
                <a:latin typeface="+mj-lt"/>
              </a:rPr>
              <a:t>앱의 </a:t>
            </a:r>
            <a:r>
              <a:rPr lang="en-US" altLang="ko-KR" sz="2000" dirty="0">
                <a:latin typeface="+mj-lt"/>
              </a:rPr>
              <a:t>'Eliza' </a:t>
            </a:r>
            <a:r>
              <a:rPr lang="ko-KR" altLang="en-US" sz="2000" dirty="0" err="1">
                <a:latin typeface="+mj-lt"/>
              </a:rPr>
              <a:t>챗봇과</a:t>
            </a:r>
            <a:r>
              <a:rPr lang="ko-KR" altLang="en-US" sz="2000" dirty="0">
                <a:latin typeface="+mj-lt"/>
              </a:rPr>
              <a:t> 기후 위기에 대해 대화를 나누다 자살했습니다</a:t>
            </a:r>
            <a:r>
              <a:rPr lang="en-US" altLang="ko-KR" sz="2000" dirty="0">
                <a:latin typeface="+mj-lt"/>
              </a:rPr>
              <a:t>. </a:t>
            </a:r>
            <a:r>
              <a:rPr lang="ko-KR" altLang="en-US" sz="2000" dirty="0" err="1">
                <a:latin typeface="+mj-lt"/>
              </a:rPr>
              <a:t>챗봇이</a:t>
            </a:r>
            <a:r>
              <a:rPr lang="ko-KR" altLang="en-US" sz="2000" dirty="0">
                <a:latin typeface="+mj-lt"/>
              </a:rPr>
              <a:t> 자살을 부추기는 발언을 했다고 합니다</a:t>
            </a:r>
            <a:r>
              <a:rPr lang="en-US" altLang="ko-KR" sz="2000" dirty="0">
                <a:latin typeface="+mj-lt"/>
              </a:rPr>
              <a:t>[</a:t>
            </a:r>
            <a:r>
              <a:rPr lang="ko-KR" altLang="en-US" sz="2000" dirty="0">
                <a:latin typeface="+mj-lt"/>
                <a:hlinkClick r:id="rId2"/>
              </a:rPr>
              <a:t>링크</a:t>
            </a:r>
            <a:r>
              <a:rPr lang="en-US" altLang="ko-KR" sz="2000" dirty="0">
                <a:latin typeface="+mj-lt"/>
              </a:rPr>
              <a:t>].</a:t>
            </a:r>
            <a:endParaRPr lang="ko-KR" altLang="en-US" sz="2000" dirty="0">
              <a:latin typeface="+mj-lt"/>
            </a:endParaRPr>
          </a:p>
          <a:p>
            <a:pPr lvl="1"/>
            <a:r>
              <a:rPr lang="ko-KR" altLang="en-US" sz="2000" dirty="0">
                <a:latin typeface="+mj-lt"/>
              </a:rPr>
              <a:t>허위 증거 생성 </a:t>
            </a:r>
            <a:r>
              <a:rPr lang="en-US" altLang="ko-KR" sz="2000" dirty="0">
                <a:latin typeface="+mj-lt"/>
              </a:rPr>
              <a:t>:</a:t>
            </a:r>
            <a:r>
              <a:rPr lang="ko-KR" altLang="en-US" sz="2000" dirty="0">
                <a:latin typeface="+mj-lt"/>
              </a:rPr>
              <a:t> </a:t>
            </a:r>
            <a:r>
              <a:rPr lang="en-US" altLang="ko-KR" sz="2000" dirty="0">
                <a:latin typeface="+mj-lt"/>
              </a:rPr>
              <a:t>2023</a:t>
            </a:r>
            <a:r>
              <a:rPr lang="ko-KR" altLang="en-US" sz="2000" dirty="0">
                <a:latin typeface="+mj-lt"/>
              </a:rPr>
              <a:t>년 뉴욕의 </a:t>
            </a:r>
            <a:r>
              <a:rPr lang="en-US" altLang="ko-KR" sz="2000" dirty="0">
                <a:latin typeface="+mj-lt"/>
              </a:rPr>
              <a:t>'Mata v Avianca' </a:t>
            </a:r>
            <a:r>
              <a:rPr lang="ko-KR" altLang="en-US" sz="2000" dirty="0">
                <a:latin typeface="+mj-lt"/>
              </a:rPr>
              <a:t>사건에서 변호사들이 </a:t>
            </a:r>
            <a:r>
              <a:rPr lang="en-US" altLang="ko-KR" sz="2000" dirty="0">
                <a:latin typeface="+mj-lt"/>
              </a:rPr>
              <a:t>ChatGPT</a:t>
            </a:r>
            <a:r>
              <a:rPr lang="ko-KR" altLang="en-US" sz="2000" dirty="0">
                <a:latin typeface="+mj-lt"/>
              </a:rPr>
              <a:t>로 생성한 가짜 판례를 법원에 제출했습니다</a:t>
            </a:r>
            <a:r>
              <a:rPr lang="en-US" altLang="ko-KR" sz="2000" dirty="0">
                <a:latin typeface="+mj-lt"/>
              </a:rPr>
              <a:t>. </a:t>
            </a:r>
            <a:r>
              <a:rPr lang="ko-KR" altLang="en-US" sz="2000" dirty="0">
                <a:latin typeface="+mj-lt"/>
              </a:rPr>
              <a:t>이로 인해 사건이 기각되고 변호사들이 제재를 받았습니다</a:t>
            </a:r>
            <a:r>
              <a:rPr lang="en-US" altLang="ko-KR" sz="2000" dirty="0">
                <a:latin typeface="+mj-lt"/>
              </a:rPr>
              <a:t>[</a:t>
            </a:r>
            <a:r>
              <a:rPr lang="ko-KR" altLang="en-US" sz="2000" dirty="0">
                <a:latin typeface="+mj-lt"/>
                <a:hlinkClick r:id="rId3"/>
              </a:rPr>
              <a:t>링크</a:t>
            </a:r>
            <a:r>
              <a:rPr lang="en-US" altLang="ko-KR" sz="2000" dirty="0">
                <a:latin typeface="+mj-lt"/>
              </a:rPr>
              <a:t>].</a:t>
            </a:r>
            <a:endParaRPr lang="ko-KR" altLang="en-US" sz="2000" dirty="0">
              <a:latin typeface="+mj-lt"/>
            </a:endParaRPr>
          </a:p>
          <a:p>
            <a:pPr lvl="1"/>
            <a:r>
              <a:rPr lang="ko-KR" altLang="en-US" sz="2000" dirty="0">
                <a:latin typeface="+mj-lt"/>
              </a:rPr>
              <a:t>잘못된 항공 정보 제공 </a:t>
            </a:r>
            <a:r>
              <a:rPr lang="en-US" altLang="ko-KR" sz="2000" dirty="0">
                <a:latin typeface="+mj-lt"/>
              </a:rPr>
              <a:t>:</a:t>
            </a:r>
            <a:r>
              <a:rPr lang="ko-KR" altLang="en-US" sz="2000" dirty="0">
                <a:latin typeface="+mj-lt"/>
              </a:rPr>
              <a:t> </a:t>
            </a:r>
            <a:r>
              <a:rPr lang="en-US" altLang="ko-KR" sz="2000" dirty="0">
                <a:latin typeface="+mj-lt"/>
              </a:rPr>
              <a:t>2022</a:t>
            </a:r>
            <a:r>
              <a:rPr lang="ko-KR" altLang="en-US" sz="2000" dirty="0">
                <a:latin typeface="+mj-lt"/>
              </a:rPr>
              <a:t>년 </a:t>
            </a:r>
            <a:r>
              <a:rPr lang="en-US" altLang="ko-KR" sz="2000" dirty="0">
                <a:latin typeface="+mj-lt"/>
              </a:rPr>
              <a:t>Air Canada</a:t>
            </a:r>
            <a:r>
              <a:rPr lang="ko-KR" altLang="en-US" sz="2000" dirty="0">
                <a:latin typeface="+mj-lt"/>
              </a:rPr>
              <a:t>의 웹사이트 </a:t>
            </a:r>
            <a:r>
              <a:rPr lang="ko-KR" altLang="en-US" sz="2000" dirty="0" err="1">
                <a:latin typeface="+mj-lt"/>
              </a:rPr>
              <a:t>챗봇이</a:t>
            </a:r>
            <a:r>
              <a:rPr lang="ko-KR" altLang="en-US" sz="2000" dirty="0">
                <a:latin typeface="+mj-lt"/>
              </a:rPr>
              <a:t> 고객 </a:t>
            </a:r>
            <a:r>
              <a:rPr lang="en-US" altLang="ko-KR" sz="2000" dirty="0">
                <a:latin typeface="+mj-lt"/>
              </a:rPr>
              <a:t>Jake Moffatt</a:t>
            </a:r>
            <a:r>
              <a:rPr lang="ko-KR" altLang="en-US" sz="2000" dirty="0">
                <a:latin typeface="+mj-lt"/>
              </a:rPr>
              <a:t>에게 유족 할인 정책에 대해 잘못된 정보를 제공했습니다</a:t>
            </a:r>
            <a:r>
              <a:rPr lang="en-US" altLang="ko-KR" sz="2000" dirty="0">
                <a:latin typeface="+mj-lt"/>
              </a:rPr>
              <a:t>. </a:t>
            </a:r>
            <a:r>
              <a:rPr lang="ko-KR" altLang="en-US" sz="2000" dirty="0">
                <a:latin typeface="+mj-lt"/>
              </a:rPr>
              <a:t>법원은 </a:t>
            </a:r>
            <a:r>
              <a:rPr lang="en-US" altLang="ko-KR" sz="2000" dirty="0">
                <a:latin typeface="+mj-lt"/>
              </a:rPr>
              <a:t>Air Canada</a:t>
            </a:r>
            <a:r>
              <a:rPr lang="ko-KR" altLang="en-US" sz="2000" dirty="0" err="1">
                <a:latin typeface="+mj-lt"/>
              </a:rPr>
              <a:t>에</a:t>
            </a:r>
            <a:r>
              <a:rPr lang="ko-KR" altLang="en-US" sz="2000" dirty="0">
                <a:latin typeface="+mj-lt"/>
              </a:rPr>
              <a:t> 배상금 지급을 명령했습니다</a:t>
            </a:r>
            <a:r>
              <a:rPr lang="en-US" altLang="ko-KR" sz="2000" dirty="0">
                <a:latin typeface="+mj-lt"/>
              </a:rPr>
              <a:t>[</a:t>
            </a:r>
            <a:r>
              <a:rPr lang="ko-KR" altLang="en-US" sz="2000" dirty="0">
                <a:latin typeface="+mj-lt"/>
                <a:hlinkClick r:id="rId4"/>
              </a:rPr>
              <a:t>링크</a:t>
            </a:r>
            <a:r>
              <a:rPr lang="en-US" altLang="ko-KR" sz="2000" dirty="0">
                <a:latin typeface="+mj-lt"/>
              </a:rPr>
              <a:t>].</a:t>
            </a:r>
            <a:endParaRPr lang="ko-KR" altLang="en-US" sz="2000" dirty="0">
              <a:latin typeface="+mj-lt"/>
            </a:endParaRPr>
          </a:p>
          <a:p>
            <a:r>
              <a:rPr lang="ko-KR" altLang="en-US" sz="2400" b="1" dirty="0">
                <a:latin typeface="+mj-lt"/>
              </a:rPr>
              <a:t>위험</a:t>
            </a:r>
            <a:r>
              <a:rPr lang="en-US" altLang="ko-KR" sz="2400" b="1" dirty="0">
                <a:latin typeface="+mj-lt"/>
              </a:rPr>
              <a:t>:</a:t>
            </a:r>
            <a:r>
              <a:rPr lang="ko-KR" altLang="en-US" sz="2400" dirty="0">
                <a:latin typeface="+mj-lt"/>
              </a:rPr>
              <a:t> 품질 관리 부족 시 </a:t>
            </a:r>
            <a:r>
              <a:rPr lang="en" altLang="ko-KR" sz="2400" dirty="0">
                <a:latin typeface="+mj-lt"/>
              </a:rPr>
              <a:t>AI</a:t>
            </a:r>
            <a:r>
              <a:rPr lang="ko-KR" altLang="en-US" sz="2400" dirty="0">
                <a:latin typeface="+mj-lt"/>
              </a:rPr>
              <a:t>의 위험성이 이점 초과</a:t>
            </a:r>
            <a:endParaRPr kumimoji="1" lang="ko-KR" alt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33686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5E11FD-07E6-1C8C-A6CA-40947E2F2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기능적 올바름</a:t>
            </a:r>
            <a:r>
              <a:rPr lang="en-US" altLang="ko-KR" dirty="0"/>
              <a:t>(Functional Correctness)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9B8F39-508B-2608-49B7-6DD24F594F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1600" b="1" dirty="0"/>
              <a:t>기능적 </a:t>
            </a:r>
            <a:r>
              <a:rPr lang="ko-KR" altLang="en-US" sz="1600" b="1" dirty="0" err="1"/>
              <a:t>올바름이란</a:t>
            </a:r>
            <a:r>
              <a:rPr lang="en-US" altLang="ko-KR" sz="1600" b="1" dirty="0"/>
              <a:t>?</a:t>
            </a:r>
          </a:p>
          <a:p>
            <a:pPr lvl="1"/>
            <a:r>
              <a:rPr lang="ko-KR" altLang="en-US" sz="1200" b="1" dirty="0"/>
              <a:t>정의</a:t>
            </a:r>
            <a:r>
              <a:rPr lang="en-US" altLang="ko-KR" sz="1200" dirty="0"/>
              <a:t>: </a:t>
            </a:r>
            <a:r>
              <a:rPr lang="ko-KR" altLang="en-US" sz="1200" dirty="0"/>
              <a:t>시스템이 </a:t>
            </a:r>
            <a:r>
              <a:rPr lang="ko-KR" altLang="en-US" sz="1200" b="1" dirty="0"/>
              <a:t>의도된 기능</a:t>
            </a:r>
            <a:r>
              <a:rPr lang="ko-KR" altLang="en-US" sz="1200" dirty="0"/>
              <a:t>을 정확히 수행했는지를 평가</a:t>
            </a:r>
            <a:r>
              <a:rPr lang="en-US" altLang="ko-KR" sz="1200" dirty="0"/>
              <a:t>.</a:t>
            </a:r>
          </a:p>
          <a:p>
            <a:pPr lvl="1"/>
            <a:r>
              <a:rPr lang="ko-KR" altLang="en-US" sz="1200" dirty="0"/>
              <a:t>예시</a:t>
            </a:r>
            <a:r>
              <a:rPr lang="en-US" altLang="ko-KR" sz="1200" dirty="0"/>
              <a:t>:</a:t>
            </a:r>
          </a:p>
          <a:p>
            <a:pPr marL="1200150" lvl="2" indent="-285750"/>
            <a:r>
              <a:rPr lang="ko-KR" altLang="en-US" sz="1050" dirty="0"/>
              <a:t>웹사이트 생성 → 요구 사항 충족 여부</a:t>
            </a:r>
            <a:r>
              <a:rPr lang="en-US" altLang="ko-KR" sz="1050" dirty="0"/>
              <a:t>.</a:t>
            </a:r>
          </a:p>
          <a:p>
            <a:pPr marL="1200150" lvl="2" indent="-285750"/>
            <a:r>
              <a:rPr lang="ko-KR" altLang="en-US" sz="1050" dirty="0"/>
              <a:t>레스토랑 예약 → 예약 성공 여부</a:t>
            </a:r>
            <a:r>
              <a:rPr lang="en-US" altLang="ko-KR" sz="1050" dirty="0"/>
              <a:t>.</a:t>
            </a:r>
          </a:p>
          <a:p>
            <a:r>
              <a:rPr lang="ko-KR" altLang="en-US" sz="1600" b="1" dirty="0"/>
              <a:t>코드 생성에서의 기능적 올바름</a:t>
            </a:r>
            <a:r>
              <a:rPr lang="en-US" altLang="ko-KR" sz="1600" b="1" dirty="0">
                <a:sym typeface="Wingdings" pitchFamily="2" charset="2"/>
              </a:rPr>
              <a:t> </a:t>
            </a:r>
            <a:r>
              <a:rPr lang="ko-KR" altLang="en-US" sz="1600" b="1" dirty="0">
                <a:sym typeface="Wingdings" pitchFamily="2" charset="2"/>
              </a:rPr>
              <a:t>실행 정확도</a:t>
            </a:r>
            <a:endParaRPr lang="ko-KR" altLang="en-US" sz="1600" b="1" dirty="0"/>
          </a:p>
          <a:p>
            <a:pPr lvl="1"/>
            <a:r>
              <a:rPr lang="ko-KR" altLang="en-US" sz="1200" b="1" dirty="0"/>
              <a:t>평가 방식</a:t>
            </a:r>
            <a:r>
              <a:rPr lang="en-US" altLang="ko-KR" sz="1200" dirty="0"/>
              <a:t>: </a:t>
            </a:r>
            <a:r>
              <a:rPr lang="ko-KR" altLang="en-US" sz="1200" dirty="0"/>
              <a:t>코드가 주어진 입력에 대해 올바른 출력을 생성하는지 확인</a:t>
            </a:r>
            <a:r>
              <a:rPr lang="en-US" altLang="ko-KR" sz="1200" dirty="0"/>
              <a:t>.</a:t>
            </a:r>
          </a:p>
          <a:p>
            <a:pPr lvl="1"/>
            <a:r>
              <a:rPr lang="ko-KR" altLang="en-US" sz="1200" b="1" dirty="0"/>
              <a:t>자동화 가능</a:t>
            </a:r>
            <a:r>
              <a:rPr lang="en-US" altLang="ko-KR" sz="1200" dirty="0"/>
              <a:t>: </a:t>
            </a:r>
            <a:r>
              <a:rPr lang="ko-KR" altLang="en-US" sz="1200" dirty="0"/>
              <a:t>코드 실행과 테스트 케이스를 활용</a:t>
            </a:r>
            <a:r>
              <a:rPr lang="en-US" altLang="ko-KR" sz="1200" dirty="0"/>
              <a:t>.</a:t>
            </a:r>
          </a:p>
          <a:p>
            <a:pPr marL="1200150" lvl="2" indent="-285750"/>
            <a:r>
              <a:rPr lang="ko-KR" altLang="en-US" sz="1050" dirty="0"/>
              <a:t>예</a:t>
            </a:r>
            <a:r>
              <a:rPr lang="en-US" altLang="ko-KR" sz="1050" dirty="0"/>
              <a:t>: Python </a:t>
            </a:r>
            <a:r>
              <a:rPr lang="ko-KR" altLang="en-US" sz="1050" dirty="0"/>
              <a:t>함수 </a:t>
            </a:r>
            <a:r>
              <a:rPr lang="en-US" altLang="ko-KR" sz="1050" dirty="0" err="1"/>
              <a:t>gcd</a:t>
            </a:r>
            <a:r>
              <a:rPr lang="en-US" altLang="ko-KR" sz="1050" dirty="0"/>
              <a:t>(num1, num2)</a:t>
            </a:r>
            <a:r>
              <a:rPr lang="ko-KR" altLang="en-US" sz="1050" dirty="0"/>
              <a:t>가 입력 </a:t>
            </a:r>
            <a:r>
              <a:rPr lang="en-US" altLang="ko-KR" sz="1050" dirty="0"/>
              <a:t>(15, 20)</a:t>
            </a:r>
            <a:r>
              <a:rPr lang="ko-KR" altLang="en-US" sz="1050" dirty="0" err="1"/>
              <a:t>에</a:t>
            </a:r>
            <a:r>
              <a:rPr lang="ko-KR" altLang="en-US" sz="1050" dirty="0"/>
              <a:t> 대해 </a:t>
            </a:r>
            <a:r>
              <a:rPr lang="en-US" altLang="ko-KR" sz="1050" dirty="0"/>
              <a:t>5</a:t>
            </a:r>
            <a:r>
              <a:rPr lang="ko-KR" altLang="en-US" sz="1050" dirty="0" err="1"/>
              <a:t>를</a:t>
            </a:r>
            <a:r>
              <a:rPr lang="ko-KR" altLang="en-US" sz="1050" dirty="0"/>
              <a:t> 반환해야 함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200" dirty="0"/>
              <a:t>단위 테스트</a:t>
            </a:r>
            <a:r>
              <a:rPr lang="en-US" altLang="ko-KR" sz="1200" dirty="0"/>
              <a:t>(Unit Test):</a:t>
            </a:r>
          </a:p>
          <a:p>
            <a:pPr marL="1200150" lvl="2" indent="-285750"/>
            <a:r>
              <a:rPr lang="ko-KR" altLang="en-US" sz="1050" dirty="0"/>
              <a:t>다양한 시나리오에서 예상 출력이 생성되는지 검증</a:t>
            </a:r>
            <a:r>
              <a:rPr lang="en-US" altLang="ko-KR" sz="1050" dirty="0"/>
              <a:t>.</a:t>
            </a:r>
          </a:p>
          <a:p>
            <a:r>
              <a:rPr lang="ko-KR" altLang="en-US" sz="1600" b="1" dirty="0"/>
              <a:t>주요 벤치마크</a:t>
            </a:r>
          </a:p>
          <a:p>
            <a:pPr lvl="1"/>
            <a:r>
              <a:rPr lang="en-US" altLang="ko-KR" sz="1200" b="1" dirty="0" err="1"/>
              <a:t>HumanEval</a:t>
            </a:r>
            <a:r>
              <a:rPr lang="en-US" altLang="ko-KR" sz="1200" dirty="0"/>
              <a:t>: OpenAI</a:t>
            </a:r>
            <a:r>
              <a:rPr lang="ko-KR" altLang="en-US" sz="1200" dirty="0"/>
              <a:t>가 개발한 코드 생성 평가 벤치마크</a:t>
            </a:r>
            <a:r>
              <a:rPr lang="en-US" altLang="ko-KR" sz="1200" dirty="0"/>
              <a:t>.</a:t>
            </a:r>
          </a:p>
          <a:p>
            <a:pPr lvl="1"/>
            <a:r>
              <a:rPr lang="en-US" altLang="ko-KR" sz="1200" b="1" dirty="0"/>
              <a:t>MBPP (Mostly Basic Python Problems)</a:t>
            </a:r>
            <a:r>
              <a:rPr lang="en-US" altLang="ko-KR" sz="1200" dirty="0"/>
              <a:t>: Google</a:t>
            </a:r>
            <a:r>
              <a:rPr lang="ko-KR" altLang="en-US" sz="1200" dirty="0"/>
              <a:t>의 </a:t>
            </a:r>
            <a:r>
              <a:rPr lang="en-US" altLang="ko-KR" sz="1200" dirty="0"/>
              <a:t>Python </a:t>
            </a:r>
            <a:r>
              <a:rPr lang="ko-KR" altLang="en-US" sz="1200" dirty="0"/>
              <a:t>문제 데이터셋</a:t>
            </a:r>
            <a:r>
              <a:rPr lang="en-US" altLang="ko-KR" sz="1200" dirty="0"/>
              <a:t>.</a:t>
            </a:r>
          </a:p>
          <a:p>
            <a:pPr lvl="1"/>
            <a:r>
              <a:rPr lang="en-US" altLang="ko-KR" sz="1200" b="1" dirty="0"/>
              <a:t>SQL </a:t>
            </a:r>
            <a:r>
              <a:rPr lang="ko-KR" altLang="en-US" sz="1200" b="1" dirty="0"/>
              <a:t>변환 평가</a:t>
            </a:r>
            <a:r>
              <a:rPr lang="en-US" altLang="ko-KR" sz="1200" dirty="0"/>
              <a:t>:</a:t>
            </a:r>
          </a:p>
          <a:p>
            <a:pPr marL="1200150" lvl="2" indent="-285750"/>
            <a:r>
              <a:rPr lang="en-US" altLang="ko-KR" sz="1050" dirty="0"/>
              <a:t>Spider, BIRD-SQL, </a:t>
            </a:r>
            <a:r>
              <a:rPr lang="en-US" altLang="ko-KR" sz="1050" dirty="0" err="1"/>
              <a:t>WikiSQL</a:t>
            </a:r>
            <a:r>
              <a:rPr lang="en-US" altLang="ko-KR" sz="1050" dirty="0"/>
              <a:t> </a:t>
            </a:r>
            <a:r>
              <a:rPr lang="ko-KR" altLang="en-US" sz="1050" dirty="0"/>
              <a:t>등</a:t>
            </a:r>
            <a:r>
              <a:rPr lang="en-US" altLang="ko-KR" sz="1050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내용 개체 틀 3">
                <a:extLst>
                  <a:ext uri="{FF2B5EF4-FFF2-40B4-BE49-F238E27FC236}">
                    <a16:creationId xmlns:a16="http://schemas.microsoft.com/office/drawing/2014/main" id="{EE33448E-C3AA-4B1F-7C8A-0BF9CF8AD944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ko-KR" altLang="en-US" sz="1600" b="1" dirty="0"/>
                  <a:t>점수 산정</a:t>
                </a:r>
                <a:r>
                  <a:rPr lang="en-US" altLang="ko-KR" sz="1600" b="1" dirty="0"/>
                  <a:t>: </a:t>
                </a:r>
                <a:r>
                  <a:rPr lang="en-US" altLang="ko-KR" sz="1600" b="1" dirty="0" err="1"/>
                  <a:t>pass@k</a:t>
                </a:r>
                <a:endParaRPr lang="en-US" altLang="ko-KR" sz="1600" b="1" dirty="0"/>
              </a:p>
              <a:p>
                <a:pPr lvl="1"/>
                <a:r>
                  <a:rPr lang="en-US" altLang="ko-KR" sz="1400" dirty="0" err="1"/>
                  <a:t>pass@k</a:t>
                </a:r>
                <a:r>
                  <a:rPr lang="ko-KR" altLang="en-US" sz="1400" dirty="0"/>
                  <a:t>는 모델이 각 문제에 대해 </a:t>
                </a:r>
                <a:r>
                  <a:rPr lang="ko-KR" altLang="en-US" sz="1400" b="1" dirty="0"/>
                  <a:t>최대 </a:t>
                </a:r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ko-KR" altLang="en-US" sz="1400" b="1" dirty="0"/>
                  <a:t>개의 샘플을 생성했을 때</a:t>
                </a:r>
                <a:r>
                  <a:rPr lang="en-US" altLang="ko-KR" sz="1400" b="1" dirty="0"/>
                  <a:t>, </a:t>
                </a:r>
                <a:r>
                  <a:rPr lang="ko-KR" altLang="en-US" sz="1400" b="1" dirty="0"/>
                  <a:t>최소 하나의 샘플이 해당 문제를 해결했는지</a:t>
                </a:r>
                <a:r>
                  <a:rPr lang="ko-KR" altLang="en-US" sz="1400" dirty="0"/>
                  <a:t>를 측정</a:t>
                </a:r>
                <a:r>
                  <a:rPr lang="en-US" altLang="ko-KR" sz="1400" dirty="0"/>
                  <a:t>.</a:t>
                </a:r>
              </a:p>
              <a:p>
                <a:pPr lvl="1"/>
                <a:r>
                  <a:rPr lang="ko-KR" altLang="en-US" sz="1400" b="1" dirty="0"/>
                  <a:t>계산</a:t>
                </a:r>
                <a:r>
                  <a:rPr lang="en-US" altLang="ko-KR" sz="1400" b="1" dirty="0"/>
                  <a:t> </a:t>
                </a:r>
                <a:r>
                  <a:rPr lang="ko-KR" altLang="en-US" sz="1400" b="1" dirty="0"/>
                  <a:t>방식</a:t>
                </a:r>
                <a:r>
                  <a:rPr lang="en-US" altLang="ko-KR" sz="1400" dirty="0"/>
                  <a:t>:</a:t>
                </a:r>
              </a:p>
              <a:p>
                <a:pPr lvl="2"/>
                <a:r>
                  <a:rPr lang="ko-KR" altLang="en-US" sz="1000" dirty="0"/>
                  <a:t>모델이 </a:t>
                </a:r>
                <a14:m>
                  <m:oMath xmlns:m="http://schemas.openxmlformats.org/officeDocument/2006/math">
                    <m:r>
                      <a:rPr lang="en-US" altLang="ko-KR" sz="100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ko-KR" altLang="en-US" sz="1000" dirty="0"/>
                  <a:t>개의 샘플을 생성</a:t>
                </a:r>
                <a:r>
                  <a:rPr lang="en-US" altLang="ko-KR" sz="1000" dirty="0"/>
                  <a:t>.</a:t>
                </a:r>
              </a:p>
              <a:p>
                <a:pPr lvl="2"/>
                <a:r>
                  <a:rPr lang="ko-KR" altLang="en-US" sz="1000" dirty="0"/>
                  <a:t>각 문제에서 </a:t>
                </a:r>
                <a14:m>
                  <m:oMath xmlns:m="http://schemas.openxmlformats.org/officeDocument/2006/math">
                    <m:r>
                      <a:rPr lang="en-US" altLang="ko-KR" sz="100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ko-KR" altLang="en-US" sz="1000" dirty="0"/>
                  <a:t>개의 샘플 중 적어도 하나가 테스트 케이스를 통과하면</a:t>
                </a:r>
                <a:r>
                  <a:rPr lang="en-US" altLang="ko-KR" sz="1000" dirty="0"/>
                  <a:t>, </a:t>
                </a:r>
                <a:r>
                  <a:rPr lang="ko-KR" altLang="en-US" sz="1000" dirty="0"/>
                  <a:t>해당 문제를 해결한 것으로 간주</a:t>
                </a:r>
                <a:r>
                  <a:rPr lang="en-US" altLang="ko-KR" sz="1000" dirty="0"/>
                  <a:t>.</a:t>
                </a:r>
              </a:p>
              <a:p>
                <a:pPr lvl="2"/>
                <a:r>
                  <a:rPr lang="ko-KR" altLang="en-US" sz="1000" dirty="0"/>
                  <a:t>모든 문제 중 해결된 문제 비율이 최종 점수</a:t>
                </a:r>
                <a:r>
                  <a:rPr lang="en-US" altLang="ko-KR" sz="1000" dirty="0"/>
                  <a:t>.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altLang="ko-KR" sz="1200" smtClean="0">
                        <a:latin typeface="Cambria Math" panose="02040503050406030204" pitchFamily="18" charset="0"/>
                      </a:rPr>
                      <m:t>𝑝𝑎𝑠𝑠</m:t>
                    </m:r>
                    <m:r>
                      <a:rPr lang="en-US" altLang="ko-KR" sz="1200" smtClean="0">
                        <a:latin typeface="Cambria Math" panose="02040503050406030204" pitchFamily="18" charset="0"/>
                      </a:rPr>
                      <m:t>@</m:t>
                    </m:r>
                    <m:r>
                      <a:rPr lang="en-US" altLang="ko-KR" sz="120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ko-KR" sz="1200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altLang="ko-KR" sz="120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해결된</m:t>
                        </m:r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문제의</m:t>
                        </m:r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수</m:t>
                        </m:r>
                      </m:num>
                      <m:den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전체</m:t>
                        </m:r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문제의</m:t>
                        </m:r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ko-KR" altLang="en-US" sz="1200" smtClean="0">
                            <a:latin typeface="Cambria Math" panose="02040503050406030204" pitchFamily="18" charset="0"/>
                          </a:rPr>
                          <m:t>수</m:t>
                        </m:r>
                      </m:den>
                    </m:f>
                  </m:oMath>
                </a14:m>
                <a:endParaRPr lang="en-US" altLang="ko-KR" sz="1200" dirty="0"/>
              </a:p>
              <a:p>
                <a:pPr lvl="1"/>
                <a14:m>
                  <m:oMath xmlns:m="http://schemas.openxmlformats.org/officeDocument/2006/math">
                    <m:r>
                      <a:rPr lang="en-US" altLang="ko-KR" sz="140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ko-KR" altLang="en-US" sz="1400" dirty="0"/>
                  <a:t>가 클수록 각 문제를 해결할 확률이 높아지고</a:t>
                </a:r>
                <a:r>
                  <a:rPr lang="en-US" altLang="ko-KR" sz="1400" dirty="0"/>
                  <a:t>, </a:t>
                </a:r>
                <a:r>
                  <a:rPr lang="ko-KR" altLang="en-US" sz="1400" dirty="0"/>
                  <a:t>최종 점수도 증가</a:t>
                </a:r>
                <a:r>
                  <a:rPr lang="en-US" altLang="ko-KR" sz="1400" dirty="0"/>
                  <a:t>. (</a:t>
                </a:r>
                <a:r>
                  <a:rPr lang="ko-KR" altLang="en-US" sz="1400" dirty="0"/>
                  <a:t>유첨</a:t>
                </a:r>
                <a:r>
                  <a:rPr lang="en-US" altLang="ko-KR" sz="1400" dirty="0"/>
                  <a:t>)</a:t>
                </a:r>
              </a:p>
              <a:p>
                <a:r>
                  <a:rPr lang="ko-KR" altLang="en-US" sz="1600" b="1" dirty="0"/>
                  <a:t>기타 응용 사례</a:t>
                </a:r>
              </a:p>
              <a:p>
                <a:pPr lvl="1"/>
                <a:r>
                  <a:rPr lang="ko-KR" altLang="en-US" sz="1400" b="1" dirty="0"/>
                  <a:t>게임 봇 평가</a:t>
                </a:r>
                <a:r>
                  <a:rPr lang="en-US" altLang="ko-KR" sz="1400" dirty="0"/>
                  <a:t>: </a:t>
                </a:r>
              </a:p>
              <a:p>
                <a:pPr lvl="2"/>
                <a:r>
                  <a:rPr lang="ko-KR" altLang="en-US" sz="1200" dirty="0" err="1"/>
                  <a:t>테트리스</a:t>
                </a:r>
                <a:r>
                  <a:rPr lang="ko-KR" altLang="en-US" sz="1200" dirty="0"/>
                  <a:t> 점수로 성능 측정</a:t>
                </a:r>
                <a:r>
                  <a:rPr lang="en-US" altLang="ko-KR" sz="1200" dirty="0"/>
                  <a:t>.</a:t>
                </a:r>
              </a:p>
              <a:p>
                <a:pPr lvl="1"/>
                <a:r>
                  <a:rPr lang="ko-KR" altLang="en-US" sz="1400" b="1" dirty="0"/>
                  <a:t>최적화 문제</a:t>
                </a:r>
                <a:r>
                  <a:rPr lang="en-US" altLang="ko-KR" sz="1400" dirty="0"/>
                  <a:t>: </a:t>
                </a:r>
              </a:p>
              <a:p>
                <a:pPr lvl="2"/>
                <a:r>
                  <a:rPr lang="en-US" altLang="ko-KR" sz="1200" dirty="0"/>
                  <a:t>AI</a:t>
                </a:r>
                <a:r>
                  <a:rPr lang="ko-KR" altLang="en-US" sz="1200" dirty="0"/>
                  <a:t>가 에너지 소비를 줄이는 스케줄을 조정 → 절약된 에너지로 성능 평가</a:t>
                </a:r>
                <a:r>
                  <a:rPr lang="en-US" altLang="ko-KR" sz="1200" dirty="0"/>
                  <a:t>.</a:t>
                </a:r>
              </a:p>
            </p:txBody>
          </p:sp>
        </mc:Choice>
        <mc:Fallback>
          <p:sp>
            <p:nvSpPr>
              <p:cNvPr id="4" name="내용 개체 틀 3">
                <a:extLst>
                  <a:ext uri="{FF2B5EF4-FFF2-40B4-BE49-F238E27FC236}">
                    <a16:creationId xmlns:a16="http://schemas.microsoft.com/office/drawing/2014/main" id="{EE33448E-C3AA-4B1F-7C8A-0BF9CF8AD9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 l="-733" t="-87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30E2CEF6-7D41-4B4A-3E92-0DEE7C83FD9C}"/>
              </a:ext>
            </a:extLst>
          </p:cNvPr>
          <p:cNvSpPr txBox="1"/>
          <p:nvPr/>
        </p:nvSpPr>
        <p:spPr>
          <a:xfrm>
            <a:off x="2796988" y="6387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418260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D54831E3-F2D1-0499-0886-E69514CCAB5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en-US" altLang="ko-KR" sz="4000" b="0" dirty="0"/>
                  <a:t>(</a:t>
                </a:r>
                <a:r>
                  <a:rPr kumimoji="1" lang="ko-KR" altLang="en-US" sz="4000" b="0" dirty="0"/>
                  <a:t>유</a:t>
                </a:r>
                <a14:m>
                  <m:oMath xmlns:m="http://schemas.openxmlformats.org/officeDocument/2006/math">
                    <m:r>
                      <a:rPr kumimoji="1" lang="ko-KR" altLang="en-US" sz="4000" smtClean="0">
                        <a:latin typeface="Cambria Math" panose="02040503050406030204" pitchFamily="18" charset="0"/>
                      </a:rPr>
                      <m:t>첨</m:t>
                    </m:r>
                    <m:r>
                      <a:rPr kumimoji="1" lang="en-US" altLang="ko-KR" sz="4000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kumimoji="1" lang="ko-KR" altLang="en-US" sz="400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4000" smtClean="0">
                        <a:latin typeface="Cambria Math" panose="02040503050406030204" pitchFamily="18" charset="0"/>
                      </a:rPr>
                      <m:t>𝑝𝑎𝑠𝑠</m:t>
                    </m:r>
                    <m:r>
                      <a:rPr kumimoji="1" lang="en-US" altLang="ko-KR" sz="4000" smtClean="0">
                        <a:latin typeface="Cambria Math" panose="02040503050406030204" pitchFamily="18" charset="0"/>
                      </a:rPr>
                      <m:t>@</m:t>
                    </m:r>
                    <m:r>
                      <a:rPr kumimoji="1" lang="en-US" altLang="ko-KR" sz="400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kumimoji="1" lang="ko-KR" altLang="en-US" sz="4000" dirty="0"/>
                  <a:t>의 </a:t>
                </a:r>
                <a14:m>
                  <m:oMath xmlns:m="http://schemas.openxmlformats.org/officeDocument/2006/math">
                    <m:r>
                      <a:rPr kumimoji="1" lang="en-US" altLang="ko-KR" sz="400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kumimoji="1" lang="ko-KR" altLang="en-US" sz="4000" dirty="0" err="1"/>
                  <a:t>에</a:t>
                </a:r>
                <a:r>
                  <a:rPr kumimoji="1" lang="ko-KR" altLang="en-US" sz="4000" dirty="0"/>
                  <a:t> 따른 크기</a:t>
                </a:r>
              </a:p>
            </p:txBody>
          </p:sp>
        </mc:Choice>
        <mc:Fallback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D54831E3-F2D1-0499-0886-E69514CCAB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17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그림 9" descr="텍스트, 폰트, 대수학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FA8BD4C-67C3-72A1-0B14-733432317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8" y="4410054"/>
            <a:ext cx="5664013" cy="2400881"/>
          </a:xfrm>
          <a:prstGeom prst="rect">
            <a:avLst/>
          </a:prstGeom>
        </p:spPr>
      </p:pic>
      <p:pic>
        <p:nvPicPr>
          <p:cNvPr id="12" name="그림 11" descr="텍스트, 폰트, 화이트, 영수증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0DD0496-346B-50D4-2B34-0AAF788F82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9" y="2883813"/>
            <a:ext cx="6065086" cy="1613647"/>
          </a:xfrm>
          <a:prstGeom prst="rect">
            <a:avLst/>
          </a:prstGeom>
        </p:spPr>
      </p:pic>
      <p:pic>
        <p:nvPicPr>
          <p:cNvPr id="14" name="그림 13" descr="텍스트, 영수증, 폰트, 화이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88B0C7D-71D9-2AFF-0C08-004490EC1B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07435"/>
            <a:ext cx="5608908" cy="1442143"/>
          </a:xfrm>
          <a:prstGeom prst="rect">
            <a:avLst/>
          </a:prstGeom>
        </p:spPr>
      </p:pic>
      <p:pic>
        <p:nvPicPr>
          <p:cNvPr id="19" name="내용 개체 틀 5" descr="텍스트, 폰트, 대수학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65D3604-779F-63AC-73B2-C3E419EA52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9073" y="4369382"/>
            <a:ext cx="6020898" cy="1995625"/>
          </a:xfrm>
          <a:prstGeom prst="rect">
            <a:avLst/>
          </a:prstGeom>
        </p:spPr>
      </p:pic>
      <p:pic>
        <p:nvPicPr>
          <p:cNvPr id="20" name="내용 개체 틀 7" descr="텍스트, 폰트, 대수학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4A54379-4310-F7A1-BAA2-D04B9EA903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2067" y="1470176"/>
            <a:ext cx="5981733" cy="252064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A85A121-19EE-8351-C29A-4E1F8FD4814A}"/>
              </a:ext>
            </a:extLst>
          </p:cNvPr>
          <p:cNvSpPr txBox="1"/>
          <p:nvPr/>
        </p:nvSpPr>
        <p:spPr>
          <a:xfrm>
            <a:off x="5404928" y="4179222"/>
            <a:ext cx="366668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b="1" dirty="0"/>
              <a:t>정리</a:t>
            </a:r>
            <a:r>
              <a:rPr lang="en-US" altLang="ko-KR" sz="800" dirty="0"/>
              <a:t>::</a:t>
            </a:r>
          </a:p>
        </p:txBody>
      </p:sp>
    </p:spTree>
    <p:extLst>
      <p:ext uri="{BB962C8B-B14F-4D97-AF65-F5344CB8AC3E}">
        <p14:creationId xmlns:p14="http://schemas.microsoft.com/office/powerpoint/2010/main" val="3950079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90029A-D5E7-A52D-2E7F-60F35401E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 데이터와의 유사성 측정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449EA1-E131-6DB7-A694-7303E78677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1600" dirty="0">
                <a:latin typeface="+mj-lt"/>
              </a:rPr>
              <a:t>참조 데이터 기반 평가의 개념</a:t>
            </a:r>
          </a:p>
          <a:p>
            <a:pPr lvl="1"/>
            <a:r>
              <a:rPr lang="ko-KR" altLang="en-US" sz="1400" dirty="0">
                <a:latin typeface="+mj-lt"/>
              </a:rPr>
              <a:t>목적</a:t>
            </a:r>
            <a:r>
              <a:rPr lang="en-US" altLang="ko-KR" sz="1400" dirty="0">
                <a:latin typeface="+mj-lt"/>
              </a:rPr>
              <a:t>: AI </a:t>
            </a:r>
            <a:r>
              <a:rPr lang="ko-KR" altLang="en-US" sz="1400" dirty="0">
                <a:latin typeface="+mj-lt"/>
              </a:rPr>
              <a:t>출력을 평가하기 위해 참조 데이터</a:t>
            </a:r>
            <a:r>
              <a:rPr lang="en-US" altLang="ko-KR" sz="1400" dirty="0">
                <a:latin typeface="+mj-lt"/>
              </a:rPr>
              <a:t>(</a:t>
            </a:r>
            <a:r>
              <a:rPr lang="ko-KR" altLang="en-US" sz="1400" dirty="0">
                <a:latin typeface="+mj-lt"/>
              </a:rPr>
              <a:t>입력과 정답 쌍</a:t>
            </a:r>
            <a:r>
              <a:rPr lang="en-US" altLang="ko-KR" sz="1400" dirty="0">
                <a:latin typeface="+mj-lt"/>
              </a:rPr>
              <a:t>)</a:t>
            </a:r>
            <a:r>
              <a:rPr lang="ko-KR" altLang="en-US" sz="1400" dirty="0">
                <a:latin typeface="+mj-lt"/>
              </a:rPr>
              <a:t>와 비교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dirty="0">
                <a:latin typeface="+mj-lt"/>
              </a:rPr>
              <a:t>구성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latin typeface="+mj-lt"/>
              </a:rPr>
              <a:t>하나의 입력은 여러 참조 응답</a:t>
            </a:r>
            <a:r>
              <a:rPr lang="en-US" altLang="ko-KR" sz="1400" dirty="0">
                <a:latin typeface="+mj-lt"/>
              </a:rPr>
              <a:t>(</a:t>
            </a:r>
            <a:r>
              <a:rPr lang="ko-KR" altLang="en-US" sz="1400" dirty="0">
                <a:latin typeface="+mj-lt"/>
              </a:rPr>
              <a:t>정답</a:t>
            </a:r>
            <a:r>
              <a:rPr lang="en-US" altLang="ko-KR" sz="1400" dirty="0">
                <a:latin typeface="+mj-lt"/>
              </a:rPr>
              <a:t>)</a:t>
            </a:r>
            <a:r>
              <a:rPr lang="ko-KR" altLang="en-US" sz="1400" dirty="0">
                <a:latin typeface="+mj-lt"/>
              </a:rPr>
              <a:t>을 가질 수 있음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dirty="0">
                <a:latin typeface="+mj-lt"/>
              </a:rPr>
              <a:t>지표 분류</a:t>
            </a:r>
            <a:r>
              <a:rPr lang="en-US" altLang="ko-KR" sz="1400" dirty="0">
                <a:latin typeface="+mj-lt"/>
              </a:rPr>
              <a:t>:</a:t>
            </a:r>
          </a:p>
          <a:p>
            <a:pPr lvl="2"/>
            <a:r>
              <a:rPr lang="en-US" altLang="ko-KR" sz="1050" dirty="0">
                <a:latin typeface="+mj-lt"/>
              </a:rPr>
              <a:t>Reference-based: </a:t>
            </a:r>
            <a:r>
              <a:rPr lang="ko-KR" altLang="en-US" sz="1050" dirty="0">
                <a:latin typeface="+mj-lt"/>
              </a:rPr>
              <a:t>참조 데이터 필요</a:t>
            </a:r>
            <a:r>
              <a:rPr lang="en-US" altLang="ko-KR" sz="1050" dirty="0">
                <a:latin typeface="+mj-lt"/>
              </a:rPr>
              <a:t>.</a:t>
            </a:r>
          </a:p>
          <a:p>
            <a:pPr lvl="2"/>
            <a:r>
              <a:rPr lang="en-US" altLang="ko-KR" sz="1050" dirty="0">
                <a:latin typeface="+mj-lt"/>
              </a:rPr>
              <a:t>Reference-free: </a:t>
            </a:r>
            <a:r>
              <a:rPr lang="ko-KR" altLang="en-US" sz="1050" dirty="0">
                <a:latin typeface="+mj-lt"/>
              </a:rPr>
              <a:t>참조 데이터 불필요</a:t>
            </a:r>
            <a:r>
              <a:rPr lang="en-US" altLang="ko-KR" sz="1050" dirty="0">
                <a:latin typeface="+mj-lt"/>
              </a:rPr>
              <a:t>.</a:t>
            </a:r>
          </a:p>
          <a:p>
            <a:r>
              <a:rPr lang="ko-KR" altLang="en-US" sz="1600" dirty="0">
                <a:latin typeface="+mj-lt"/>
              </a:rPr>
              <a:t>참조 데이터 생성 방식</a:t>
            </a:r>
          </a:p>
          <a:p>
            <a:pPr lvl="1"/>
            <a:r>
              <a:rPr lang="ko-KR" altLang="en-US" sz="1400" dirty="0">
                <a:latin typeface="+mj-lt"/>
              </a:rPr>
              <a:t>사람 생성 데이터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latin typeface="+mj-lt"/>
              </a:rPr>
              <a:t>높은 품질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latin typeface="+mj-lt"/>
              </a:rPr>
              <a:t>높은 비용과 시간 소요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en-US" altLang="ko-KR" sz="1400" dirty="0">
                <a:latin typeface="+mj-lt"/>
              </a:rPr>
              <a:t>AI </a:t>
            </a:r>
            <a:r>
              <a:rPr lang="ko-KR" altLang="en-US" sz="1400" dirty="0">
                <a:latin typeface="+mj-lt"/>
              </a:rPr>
              <a:t>생성 데이터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latin typeface="+mj-lt"/>
              </a:rPr>
              <a:t>초기 데이터 생성은 빠르나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latin typeface="+mj-lt"/>
              </a:rPr>
              <a:t>인간 검토 필요</a:t>
            </a:r>
            <a:r>
              <a:rPr lang="en-US" altLang="ko-KR" sz="1400" dirty="0">
                <a:latin typeface="+mj-lt"/>
              </a:rPr>
              <a:t>.</a:t>
            </a:r>
          </a:p>
          <a:p>
            <a:r>
              <a:rPr lang="ko-KR" altLang="en-US" sz="1600" dirty="0">
                <a:latin typeface="+mj-lt"/>
              </a:rPr>
              <a:t>유사성 측정 방법</a:t>
            </a:r>
          </a:p>
          <a:p>
            <a:pPr lvl="1"/>
            <a:r>
              <a:rPr lang="ko-KR" altLang="en-US" sz="1400" dirty="0">
                <a:latin typeface="+mj-lt"/>
              </a:rPr>
              <a:t>평가자 판단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latin typeface="+mj-lt"/>
              </a:rPr>
              <a:t>사람이 두 텍스트의 동일 여부를 평가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b="1" dirty="0">
                <a:latin typeface="+mj-lt"/>
              </a:rPr>
              <a:t>정확 일치</a:t>
            </a:r>
            <a:r>
              <a:rPr lang="en-US" altLang="ko-KR" sz="1400" b="1" dirty="0">
                <a:latin typeface="+mj-lt"/>
              </a:rPr>
              <a:t>(Exact Match): </a:t>
            </a:r>
            <a:r>
              <a:rPr lang="ko-KR" altLang="en-US" sz="1400" dirty="0">
                <a:latin typeface="+mj-lt"/>
              </a:rPr>
              <a:t>생성 응답과 참조 응답이 완전히 동일한지 확인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b="1" dirty="0">
                <a:latin typeface="+mj-lt"/>
              </a:rPr>
              <a:t>어휘적 유사성</a:t>
            </a:r>
            <a:r>
              <a:rPr lang="en-US" altLang="ko-KR" sz="1400" b="1" dirty="0">
                <a:latin typeface="+mj-lt"/>
              </a:rPr>
              <a:t>(Lexical Similarity): </a:t>
            </a:r>
            <a:r>
              <a:rPr lang="ko-KR" altLang="en-US" sz="1400" dirty="0">
                <a:latin typeface="+mj-lt"/>
              </a:rPr>
              <a:t>단어 수준에서의 유사성 측정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b="1" dirty="0">
                <a:latin typeface="+mj-lt"/>
              </a:rPr>
              <a:t>의미적 유사성</a:t>
            </a:r>
            <a:r>
              <a:rPr lang="en-US" altLang="ko-KR" sz="1400" b="1" dirty="0">
                <a:latin typeface="+mj-lt"/>
              </a:rPr>
              <a:t>(Semantic Similarity): </a:t>
            </a:r>
            <a:r>
              <a:rPr lang="ko-KR" altLang="en-US" sz="1400" dirty="0">
                <a:latin typeface="+mj-lt"/>
              </a:rPr>
              <a:t>의미 측면에서의 유사성 평가</a:t>
            </a:r>
            <a:r>
              <a:rPr lang="en-US" altLang="ko-KR" sz="1400" dirty="0">
                <a:latin typeface="+mj-lt"/>
              </a:rPr>
              <a:t>.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5D9CD8-451E-0183-A85F-CCD46E56DB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1600" dirty="0"/>
              <a:t>평가 방식</a:t>
            </a:r>
          </a:p>
          <a:p>
            <a:pPr lvl="1"/>
            <a:r>
              <a:rPr lang="ko-KR" altLang="en-US" sz="1400" dirty="0"/>
              <a:t>평가 주체</a:t>
            </a:r>
            <a:r>
              <a:rPr lang="en-US" altLang="ko-KR" sz="1400" dirty="0"/>
              <a:t>: </a:t>
            </a:r>
            <a:r>
              <a:rPr lang="ko-KR" altLang="en-US" sz="1400" dirty="0"/>
              <a:t>인간 평가자 또는 </a:t>
            </a:r>
            <a:r>
              <a:rPr lang="en-US" altLang="ko-KR" sz="1400" dirty="0"/>
              <a:t>AI </a:t>
            </a:r>
            <a:r>
              <a:rPr lang="ko-KR" altLang="en-US" sz="1400" dirty="0"/>
              <a:t>평가자가 비교 수행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정확도 차이</a:t>
            </a:r>
            <a:r>
              <a:rPr lang="en-US" altLang="ko-KR" sz="1400" dirty="0"/>
              <a:t>:</a:t>
            </a:r>
          </a:p>
          <a:p>
            <a:pPr lvl="2"/>
            <a:r>
              <a:rPr lang="ko-KR" altLang="en-US" sz="1200" dirty="0"/>
              <a:t>정확 일치</a:t>
            </a:r>
            <a:r>
              <a:rPr lang="en-US" altLang="ko-KR" sz="1200" dirty="0"/>
              <a:t>: </a:t>
            </a:r>
            <a:r>
              <a:rPr lang="ko-KR" altLang="en-US" sz="1200" dirty="0"/>
              <a:t>일치</a:t>
            </a:r>
            <a:r>
              <a:rPr lang="en-US" altLang="ko-KR" sz="1200" dirty="0"/>
              <a:t>/</a:t>
            </a:r>
            <a:r>
              <a:rPr lang="ko-KR" altLang="en-US" sz="1200" dirty="0"/>
              <a:t>불일치</a:t>
            </a:r>
            <a:endParaRPr lang="en-US" altLang="ko-KR" sz="1200" dirty="0"/>
          </a:p>
          <a:p>
            <a:pPr lvl="2"/>
            <a:r>
              <a:rPr lang="ko-KR" altLang="en-US" sz="1200" dirty="0"/>
              <a:t>어휘적</a:t>
            </a:r>
            <a:r>
              <a:rPr lang="en-US" altLang="ko-KR" sz="1200" dirty="0"/>
              <a:t>·</a:t>
            </a:r>
            <a:r>
              <a:rPr lang="ko-KR" altLang="en-US" sz="1200" dirty="0"/>
              <a:t>의미적 유사성</a:t>
            </a:r>
            <a:r>
              <a:rPr lang="en-US" altLang="ko-KR" sz="1200" dirty="0"/>
              <a:t>: </a:t>
            </a:r>
            <a:r>
              <a:rPr lang="ko-KR" altLang="en-US" sz="1200" dirty="0"/>
              <a:t>연속적인 점수</a:t>
            </a:r>
            <a:r>
              <a:rPr lang="en-US" altLang="ko-KR" sz="1200" dirty="0"/>
              <a:t>(0~1 </a:t>
            </a:r>
            <a:r>
              <a:rPr lang="ko-KR" altLang="en-US" sz="1200" dirty="0"/>
              <a:t>또는 </a:t>
            </a:r>
            <a:r>
              <a:rPr lang="en-US" altLang="ko-KR" sz="1200" dirty="0"/>
              <a:t>-1~1)</a:t>
            </a:r>
            <a:r>
              <a:rPr lang="ko-KR" altLang="en-US" sz="1200" dirty="0"/>
              <a:t>로 평가</a:t>
            </a:r>
            <a:r>
              <a:rPr lang="en-US" altLang="ko-KR" sz="1200" dirty="0"/>
              <a:t>.</a:t>
            </a:r>
          </a:p>
          <a:p>
            <a:r>
              <a:rPr lang="ko-KR" altLang="en-US" sz="1600" dirty="0"/>
              <a:t>실무 활용</a:t>
            </a:r>
          </a:p>
          <a:p>
            <a:pPr lvl="1"/>
            <a:r>
              <a:rPr lang="ko-KR" altLang="en-US" sz="1400" dirty="0"/>
              <a:t>인간 설계 지표</a:t>
            </a:r>
            <a:r>
              <a:rPr lang="en-US" altLang="ko-KR" sz="1400" dirty="0"/>
              <a:t>: </a:t>
            </a:r>
            <a:r>
              <a:rPr lang="ko-KR" altLang="en-US" sz="1400" dirty="0"/>
              <a:t>높은 정확도로 여전히 널리 사용됨</a:t>
            </a:r>
            <a:r>
              <a:rPr lang="en-US" altLang="ko-KR" sz="1400" dirty="0"/>
              <a:t>.</a:t>
            </a:r>
          </a:p>
          <a:p>
            <a:pPr lvl="1"/>
            <a:r>
              <a:rPr lang="en-US" altLang="ko-KR" sz="1400" dirty="0"/>
              <a:t>AI </a:t>
            </a:r>
            <a:r>
              <a:rPr lang="ko-KR" altLang="en-US" sz="1400" dirty="0"/>
              <a:t>평가자</a:t>
            </a:r>
            <a:r>
              <a:rPr lang="en-US" altLang="ko-KR" sz="1400" dirty="0"/>
              <a:t>: </a:t>
            </a:r>
            <a:r>
              <a:rPr lang="ko-KR" altLang="en-US" sz="1400" dirty="0"/>
              <a:t>편의성과 유연성 덕분에 점점 더 흔하게 사용</a:t>
            </a:r>
            <a:r>
              <a:rPr lang="en-US" altLang="ko-KR" sz="1400" dirty="0"/>
              <a:t>.</a:t>
            </a:r>
          </a:p>
          <a:p>
            <a:r>
              <a:rPr lang="ko-KR" altLang="en-US" sz="1600" dirty="0"/>
              <a:t>유사성 측정의 활용 사례</a:t>
            </a:r>
          </a:p>
          <a:p>
            <a:pPr lvl="1"/>
            <a:r>
              <a:rPr lang="en-US" altLang="ko-KR" sz="1400" dirty="0"/>
              <a:t>Retrieval and search</a:t>
            </a:r>
          </a:p>
          <a:p>
            <a:pPr lvl="1"/>
            <a:r>
              <a:rPr lang="en-US" altLang="ko-KR" sz="1400" dirty="0"/>
              <a:t>Ranking</a:t>
            </a:r>
          </a:p>
          <a:p>
            <a:pPr lvl="1"/>
            <a:r>
              <a:rPr lang="en-US" altLang="ko-KR" sz="1400" dirty="0"/>
              <a:t>Clustering</a:t>
            </a:r>
          </a:p>
          <a:p>
            <a:pPr lvl="1"/>
            <a:r>
              <a:rPr lang="en-US" altLang="ko-KR" sz="1400" dirty="0"/>
              <a:t>Anomaly detection</a:t>
            </a:r>
          </a:p>
          <a:p>
            <a:pPr lvl="1"/>
            <a:r>
              <a:rPr lang="en-US" altLang="ko-KR" sz="1400" dirty="0"/>
              <a:t>Data deduplication</a:t>
            </a:r>
          </a:p>
        </p:txBody>
      </p:sp>
    </p:spTree>
    <p:extLst>
      <p:ext uri="{BB962C8B-B14F-4D97-AF65-F5344CB8AC3E}">
        <p14:creationId xmlns:p14="http://schemas.microsoft.com/office/powerpoint/2010/main" val="28498955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3354C-8FE6-CC6D-9761-D17375164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정확 일치</a:t>
            </a:r>
            <a:r>
              <a:rPr lang="en-US" altLang="ko-KR" dirty="0"/>
              <a:t>(Exact Match)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C42FA1-F5F7-B774-CCAB-CAF86579E6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1800" dirty="0"/>
              <a:t>정의</a:t>
            </a:r>
          </a:p>
          <a:p>
            <a:pPr lvl="1"/>
            <a:r>
              <a:rPr kumimoji="1" lang="ko-KR" altLang="en-US" sz="1600" dirty="0"/>
              <a:t>생성된 응답이 참조 응답과 정확히 동일한 경우 정답으로 간주</a:t>
            </a:r>
            <a:r>
              <a:rPr kumimoji="1" lang="en-US" altLang="ko-KR" sz="1600" dirty="0"/>
              <a:t>.</a:t>
            </a:r>
          </a:p>
          <a:p>
            <a:r>
              <a:rPr kumimoji="1" lang="ko-KR" altLang="en-US" sz="1800" dirty="0"/>
              <a:t>적합한 작업</a:t>
            </a:r>
          </a:p>
          <a:p>
            <a:pPr lvl="1"/>
            <a:r>
              <a:rPr kumimoji="1" lang="ko-KR" altLang="en-US" sz="1600" dirty="0"/>
              <a:t>짧고 명확한 정답이 있는 작업에 적합</a:t>
            </a:r>
            <a:r>
              <a:rPr kumimoji="1" lang="en-US" altLang="ko-KR" sz="1600" dirty="0"/>
              <a:t>:</a:t>
            </a:r>
          </a:p>
          <a:p>
            <a:pPr lvl="1"/>
            <a:r>
              <a:rPr kumimoji="1" lang="en-US" altLang="ko-KR" sz="1600" dirty="0"/>
              <a:t>"2 + 3</a:t>
            </a:r>
            <a:r>
              <a:rPr kumimoji="1" lang="ko-KR" altLang="en-US" sz="1600" dirty="0"/>
              <a:t>은 무엇인가요</a:t>
            </a:r>
            <a:r>
              <a:rPr kumimoji="1" lang="en-US" altLang="ko-KR" sz="1600" dirty="0"/>
              <a:t>?" → "5"</a:t>
            </a:r>
          </a:p>
          <a:p>
            <a:pPr lvl="1"/>
            <a:r>
              <a:rPr kumimoji="1" lang="en-US" altLang="ko-KR" sz="1600" dirty="0"/>
              <a:t>"</a:t>
            </a:r>
            <a:r>
              <a:rPr kumimoji="1" lang="ko-KR" altLang="en-US" sz="1600" dirty="0"/>
              <a:t>노벨상을 수상한 첫 번째 여성은</a:t>
            </a:r>
            <a:r>
              <a:rPr kumimoji="1" lang="en-US" altLang="ko-KR" sz="1600" dirty="0"/>
              <a:t>?" → "Marie Curie"</a:t>
            </a:r>
          </a:p>
          <a:p>
            <a:r>
              <a:rPr kumimoji="1" lang="ko-KR" altLang="en-US" sz="1800" dirty="0"/>
              <a:t>변형 허용</a:t>
            </a:r>
          </a:p>
          <a:p>
            <a:pPr lvl="1"/>
            <a:r>
              <a:rPr kumimoji="1" lang="ko-KR" altLang="en-US" sz="1600" dirty="0"/>
              <a:t>참조 응답을 포함하는 출력도 정답으로 간주 가능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ko-KR" altLang="en-US" sz="1600" dirty="0"/>
              <a:t>예</a:t>
            </a:r>
            <a:r>
              <a:rPr kumimoji="1" lang="en-US" altLang="ko-KR" sz="1600" dirty="0"/>
              <a:t>: </a:t>
            </a:r>
            <a:r>
              <a:rPr kumimoji="1" lang="ko-KR" altLang="en-US" sz="1600" dirty="0"/>
              <a:t>참조</a:t>
            </a:r>
            <a:r>
              <a:rPr kumimoji="1" lang="en-US" altLang="ko-KR" sz="1600" dirty="0"/>
              <a:t>: "5" → </a:t>
            </a:r>
            <a:r>
              <a:rPr kumimoji="1" lang="ko-KR" altLang="en-US" sz="1600" dirty="0"/>
              <a:t>출력</a:t>
            </a:r>
            <a:r>
              <a:rPr kumimoji="1" lang="en-US" altLang="ko-KR" sz="1600" dirty="0"/>
              <a:t>: "</a:t>
            </a:r>
            <a:r>
              <a:rPr kumimoji="1" lang="ko-KR" altLang="en-US" sz="1600" dirty="0"/>
              <a:t>정답은 </a:t>
            </a:r>
            <a:r>
              <a:rPr kumimoji="1" lang="en-US" altLang="ko-KR" sz="1600" dirty="0"/>
              <a:t>5</a:t>
            </a:r>
            <a:r>
              <a:rPr kumimoji="1" lang="ko-KR" altLang="en-US" sz="1600" dirty="0"/>
              <a:t>입니다</a:t>
            </a:r>
            <a:r>
              <a:rPr kumimoji="1" lang="en-US" altLang="ko-KR" sz="1600" dirty="0"/>
              <a:t>."</a:t>
            </a:r>
          </a:p>
          <a:p>
            <a:pPr lvl="1"/>
            <a:r>
              <a:rPr kumimoji="1" lang="ko-KR" altLang="en-US" sz="1600" dirty="0"/>
              <a:t>단점</a:t>
            </a:r>
            <a:r>
              <a:rPr kumimoji="1" lang="en-US" altLang="ko-KR" sz="1600" dirty="0"/>
              <a:t>: </a:t>
            </a:r>
            <a:r>
              <a:rPr kumimoji="1" lang="ko-KR" altLang="en-US" sz="1600" dirty="0"/>
              <a:t>부정확한 응답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예</a:t>
            </a:r>
            <a:r>
              <a:rPr kumimoji="1" lang="en-US" altLang="ko-KR" sz="1600" dirty="0"/>
              <a:t>: "1929</a:t>
            </a:r>
            <a:r>
              <a:rPr kumimoji="1" lang="ko-KR" altLang="en-US" sz="1600" dirty="0"/>
              <a:t>년 </a:t>
            </a:r>
            <a:r>
              <a:rPr kumimoji="1" lang="en-US" altLang="ko-KR" sz="1600" dirty="0"/>
              <a:t>9</a:t>
            </a:r>
            <a:r>
              <a:rPr kumimoji="1" lang="ko-KR" altLang="en-US" sz="1600" dirty="0"/>
              <a:t>월 </a:t>
            </a:r>
            <a:r>
              <a:rPr kumimoji="1" lang="en-US" altLang="ko-KR" sz="1600" dirty="0"/>
              <a:t>12</a:t>
            </a:r>
            <a:r>
              <a:rPr kumimoji="1" lang="ko-KR" altLang="en-US" sz="1600" dirty="0"/>
              <a:t>일</a:t>
            </a:r>
            <a:r>
              <a:rPr kumimoji="1" lang="en-US" altLang="ko-KR" sz="1600" dirty="0"/>
              <a:t>")</a:t>
            </a:r>
            <a:r>
              <a:rPr kumimoji="1" lang="ko-KR" altLang="en-US" sz="1600" dirty="0"/>
              <a:t>도 정답으로 인정될 가능성</a:t>
            </a:r>
            <a:r>
              <a:rPr kumimoji="1" lang="en-US" altLang="ko-KR" sz="1600" dirty="0"/>
              <a:t>.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E18082-13BE-AC0E-AD83-FFEF934127C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sz="1800" dirty="0"/>
              <a:t>한계</a:t>
            </a:r>
          </a:p>
          <a:p>
            <a:pPr lvl="1"/>
            <a:r>
              <a:rPr kumimoji="1" lang="ko-KR" altLang="en-US" sz="1600" dirty="0"/>
              <a:t>복잡한 작업에서는 정확 일치가 부적합</a:t>
            </a:r>
            <a:r>
              <a:rPr kumimoji="1" lang="en-US" altLang="ko-KR" sz="1600" dirty="0"/>
              <a:t>:</a:t>
            </a:r>
          </a:p>
          <a:p>
            <a:pPr lvl="1"/>
            <a:r>
              <a:rPr kumimoji="1" lang="ko-KR" altLang="en-US" sz="1600" dirty="0"/>
              <a:t>다중 참조가 필요한 경우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예</a:t>
            </a:r>
            <a:r>
              <a:rPr kumimoji="1" lang="en-US" altLang="ko-KR" sz="1600" dirty="0"/>
              <a:t>: </a:t>
            </a:r>
            <a:r>
              <a:rPr kumimoji="1" lang="ko-KR" altLang="en-US" sz="1600" dirty="0"/>
              <a:t>번역 작업</a:t>
            </a:r>
            <a:r>
              <a:rPr kumimoji="1" lang="en-US" altLang="ko-KR" sz="1600" dirty="0"/>
              <a:t>) </a:t>
            </a:r>
            <a:r>
              <a:rPr kumimoji="1" lang="ko-KR" altLang="en-US" sz="1600" dirty="0"/>
              <a:t>모든 가능성을 포함하기 어려움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ko-KR" altLang="en-US" sz="1600" dirty="0"/>
              <a:t>예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"Comment </a:t>
            </a:r>
            <a:r>
              <a:rPr kumimoji="1" lang="en-US" altLang="ko-KR" sz="1600" dirty="0" err="1"/>
              <a:t>ça</a:t>
            </a:r>
            <a:r>
              <a:rPr kumimoji="1" lang="en-US" altLang="ko-KR" sz="1600" dirty="0"/>
              <a:t> </a:t>
            </a:r>
            <a:r>
              <a:rPr kumimoji="1" lang="en-US" altLang="ko-KR" sz="1600" dirty="0" err="1"/>
              <a:t>va</a:t>
            </a:r>
            <a:r>
              <a:rPr kumimoji="1" lang="en-US" altLang="ko-KR" sz="1600" dirty="0"/>
              <a:t>?" → </a:t>
            </a:r>
            <a:r>
              <a:rPr kumimoji="1" lang="ko-KR" altLang="en-US" sz="1600" dirty="0"/>
              <a:t>참조</a:t>
            </a:r>
            <a:r>
              <a:rPr kumimoji="1" lang="en-US" altLang="ko-KR" sz="1600" dirty="0"/>
              <a:t>: "How are you?", </a:t>
            </a:r>
            <a:r>
              <a:rPr kumimoji="1" lang="ko-KR" altLang="en-US" sz="1600" dirty="0"/>
              <a:t>모델 응답</a:t>
            </a:r>
            <a:r>
              <a:rPr kumimoji="1" lang="en-US" altLang="ko-KR" sz="1600" dirty="0"/>
              <a:t>: "How is it going?" → </a:t>
            </a:r>
            <a:r>
              <a:rPr kumimoji="1" lang="ko-KR" altLang="en-US" sz="1600" dirty="0"/>
              <a:t>틀림으로 간주</a:t>
            </a:r>
            <a:r>
              <a:rPr kumimoji="1" lang="en-US" altLang="ko-KR" sz="1600" dirty="0"/>
              <a:t>.</a:t>
            </a:r>
          </a:p>
          <a:p>
            <a:r>
              <a:rPr kumimoji="1" lang="ko-KR" altLang="en-US" sz="1800" dirty="0"/>
              <a:t>대안</a:t>
            </a:r>
          </a:p>
          <a:p>
            <a:pPr lvl="1"/>
            <a:r>
              <a:rPr kumimoji="1" lang="ko-KR" altLang="en-US" sz="1600" dirty="0"/>
              <a:t>어휘적 유사성 및 의미적 유사성 활용</a:t>
            </a:r>
            <a:r>
              <a:rPr kumimoji="1" lang="en-US" altLang="ko-KR" sz="1600" dirty="0"/>
              <a:t>:</a:t>
            </a:r>
          </a:p>
          <a:p>
            <a:pPr lvl="1"/>
            <a:r>
              <a:rPr kumimoji="1" lang="ko-KR" altLang="en-US" sz="1600" dirty="0"/>
              <a:t>긴 텍스트나 복잡한 작업에서 적합</a:t>
            </a:r>
            <a:r>
              <a:rPr kumimoji="1" lang="en-US" altLang="ko-KR" sz="1600" dirty="0"/>
              <a:t>.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0493362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C033AA-6A90-96C5-6967-D8D866208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어휘적 유사성</a:t>
            </a:r>
            <a:r>
              <a:rPr lang="en-US" altLang="ko-KR" dirty="0"/>
              <a:t>(Lexical Similarity)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46D20A-4A76-A633-9E07-C7183E5A64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2000" dirty="0">
                <a:latin typeface="+mj-lt"/>
              </a:rPr>
              <a:t>어휘적 유사성</a:t>
            </a:r>
            <a:r>
              <a:rPr kumimoji="1" lang="en-US" altLang="ko-KR" sz="2000" dirty="0">
                <a:latin typeface="+mj-lt"/>
              </a:rPr>
              <a:t>: </a:t>
            </a:r>
            <a:r>
              <a:rPr kumimoji="1" lang="ko-KR" altLang="en-US" sz="2000" dirty="0">
                <a:latin typeface="+mj-lt"/>
              </a:rPr>
              <a:t>두 텍스트 간 겹치는 단어</a:t>
            </a:r>
            <a:r>
              <a:rPr kumimoji="1" lang="en-US" altLang="ko-KR" sz="2000" dirty="0">
                <a:latin typeface="+mj-lt"/>
              </a:rPr>
              <a:t>(</a:t>
            </a:r>
            <a:r>
              <a:rPr kumimoji="1" lang="ko-KR" altLang="en-US" sz="2000" dirty="0">
                <a:latin typeface="+mj-lt"/>
              </a:rPr>
              <a:t>토큰</a:t>
            </a:r>
            <a:r>
              <a:rPr kumimoji="1" lang="en-US" altLang="ko-KR" sz="2000" dirty="0">
                <a:latin typeface="+mj-lt"/>
              </a:rPr>
              <a:t>)</a:t>
            </a:r>
            <a:r>
              <a:rPr kumimoji="1" lang="ko-KR" altLang="en-US" sz="2000" dirty="0" err="1">
                <a:latin typeface="+mj-lt"/>
              </a:rPr>
              <a:t>를</a:t>
            </a:r>
            <a:r>
              <a:rPr kumimoji="1" lang="ko-KR" altLang="en-US" sz="2000" dirty="0">
                <a:latin typeface="+mj-lt"/>
              </a:rPr>
              <a:t> 측정</a:t>
            </a:r>
            <a:r>
              <a:rPr kumimoji="1" lang="en-US" altLang="ko-KR" sz="2000" dirty="0">
                <a:latin typeface="+mj-lt"/>
              </a:rPr>
              <a:t>.</a:t>
            </a:r>
          </a:p>
          <a:p>
            <a:pPr lvl="1"/>
            <a:r>
              <a:rPr kumimoji="1" lang="ko-KR" altLang="en-US" sz="1500" dirty="0">
                <a:latin typeface="+mj-lt"/>
              </a:rPr>
              <a:t>예</a:t>
            </a:r>
            <a:r>
              <a:rPr kumimoji="1" lang="en-US" altLang="ko-KR" sz="1500" dirty="0">
                <a:latin typeface="+mj-lt"/>
              </a:rPr>
              <a:t>: </a:t>
            </a:r>
            <a:r>
              <a:rPr kumimoji="1" lang="ko-KR" altLang="en-US" sz="1500" dirty="0">
                <a:latin typeface="+mj-lt"/>
              </a:rPr>
              <a:t>참조 응답 </a:t>
            </a:r>
            <a:r>
              <a:rPr kumimoji="1" lang="en-US" altLang="ko-KR" sz="1500" dirty="0">
                <a:latin typeface="+mj-lt"/>
              </a:rPr>
              <a:t>"My cats scare the mice"</a:t>
            </a:r>
          </a:p>
          <a:p>
            <a:pPr lvl="2"/>
            <a:r>
              <a:rPr kumimoji="1" lang="ko-KR" altLang="en-US" sz="1300" dirty="0">
                <a:latin typeface="+mj-lt"/>
              </a:rPr>
              <a:t>생성 응답 </a:t>
            </a:r>
            <a:r>
              <a:rPr kumimoji="1" lang="en-US" altLang="ko-KR" sz="1300" dirty="0">
                <a:latin typeface="+mj-lt"/>
              </a:rPr>
              <a:t>A: "My cats eat the mice" → </a:t>
            </a:r>
            <a:r>
              <a:rPr kumimoji="1" lang="ko-KR" altLang="en-US" sz="1300" dirty="0">
                <a:latin typeface="+mj-lt"/>
              </a:rPr>
              <a:t>유사도 </a:t>
            </a:r>
            <a:r>
              <a:rPr kumimoji="1" lang="en-US" altLang="ko-KR" sz="1300" dirty="0">
                <a:latin typeface="+mj-lt"/>
              </a:rPr>
              <a:t>80%</a:t>
            </a:r>
          </a:p>
          <a:p>
            <a:pPr lvl="2"/>
            <a:r>
              <a:rPr kumimoji="1" lang="ko-KR" altLang="en-US" sz="1300" dirty="0">
                <a:latin typeface="+mj-lt"/>
              </a:rPr>
              <a:t>생성 응답 </a:t>
            </a:r>
            <a:r>
              <a:rPr kumimoji="1" lang="en-US" altLang="ko-KR" sz="1300" dirty="0">
                <a:latin typeface="+mj-lt"/>
              </a:rPr>
              <a:t>B: "Cats and mice fight all the time" → </a:t>
            </a:r>
            <a:r>
              <a:rPr kumimoji="1" lang="ko-KR" altLang="en-US" sz="1300" dirty="0">
                <a:latin typeface="+mj-lt"/>
              </a:rPr>
              <a:t>유사도 </a:t>
            </a:r>
            <a:r>
              <a:rPr kumimoji="1" lang="en-US" altLang="ko-KR" sz="1300" dirty="0">
                <a:latin typeface="+mj-lt"/>
              </a:rPr>
              <a:t>60%</a:t>
            </a:r>
          </a:p>
          <a:p>
            <a:r>
              <a:rPr kumimoji="1" lang="ko-KR" altLang="en-US" sz="2000" dirty="0">
                <a:latin typeface="+mj-lt"/>
              </a:rPr>
              <a:t>주요 측정 방법</a:t>
            </a:r>
            <a:r>
              <a:rPr kumimoji="1" lang="en-US" altLang="ko-KR" sz="2000" dirty="0">
                <a:latin typeface="+mj-lt"/>
              </a:rPr>
              <a:t>:</a:t>
            </a:r>
          </a:p>
          <a:p>
            <a:pPr lvl="1"/>
            <a:r>
              <a:rPr kumimoji="1" lang="ko-KR" altLang="en-US" sz="1500" dirty="0">
                <a:latin typeface="+mj-lt"/>
              </a:rPr>
              <a:t>퍼지 매칭</a:t>
            </a:r>
            <a:r>
              <a:rPr kumimoji="1" lang="en-US" altLang="ko-KR" sz="1500" dirty="0">
                <a:latin typeface="+mj-lt"/>
              </a:rPr>
              <a:t>(Fuzzy Matching): </a:t>
            </a:r>
            <a:r>
              <a:rPr kumimoji="1" lang="ko-KR" altLang="en-US" sz="1500" dirty="0">
                <a:latin typeface="+mj-lt"/>
              </a:rPr>
              <a:t>수정 거리</a:t>
            </a:r>
            <a:r>
              <a:rPr kumimoji="1" lang="en-US" altLang="ko-KR" sz="1500" dirty="0">
                <a:latin typeface="+mj-lt"/>
              </a:rPr>
              <a:t>(edit distance)</a:t>
            </a:r>
            <a:r>
              <a:rPr kumimoji="1" lang="ko-KR" altLang="en-US" sz="1500" dirty="0" err="1">
                <a:latin typeface="+mj-lt"/>
              </a:rPr>
              <a:t>를</a:t>
            </a:r>
            <a:r>
              <a:rPr kumimoji="1" lang="ko-KR" altLang="en-US" sz="1500" dirty="0">
                <a:latin typeface="+mj-lt"/>
              </a:rPr>
              <a:t> 기반으로 유사성 계산</a:t>
            </a:r>
            <a:r>
              <a:rPr kumimoji="1" lang="en-US" altLang="ko-KR" sz="1500" dirty="0">
                <a:latin typeface="+mj-lt"/>
              </a:rPr>
              <a:t>.</a:t>
            </a:r>
          </a:p>
          <a:p>
            <a:pPr lvl="2"/>
            <a:r>
              <a:rPr lang="ko-KR" altLang="en-US" sz="1200" b="1" dirty="0"/>
              <a:t>텍스트 </a:t>
            </a:r>
            <a:r>
              <a:rPr lang="en-US" altLang="ko-KR" sz="1200" b="1" dirty="0"/>
              <a:t>1</a:t>
            </a:r>
            <a:r>
              <a:rPr lang="en-US" altLang="ko-KR" sz="1200" dirty="0"/>
              <a:t>: "kitten", </a:t>
            </a:r>
            <a:r>
              <a:rPr lang="ko-KR" altLang="en-US" sz="1200" b="1" dirty="0"/>
              <a:t>텍스트 </a:t>
            </a:r>
            <a:r>
              <a:rPr lang="en-US" altLang="ko-KR" sz="1200" b="1" dirty="0"/>
              <a:t>2</a:t>
            </a:r>
            <a:r>
              <a:rPr lang="en-US" altLang="ko-KR" sz="1200" dirty="0"/>
              <a:t>: "sitting”</a:t>
            </a:r>
          </a:p>
          <a:p>
            <a:pPr lvl="2"/>
            <a:r>
              <a:rPr lang="ko-KR" altLang="en-US" sz="1200" b="1" dirty="0"/>
              <a:t>수정 거리 </a:t>
            </a:r>
            <a:r>
              <a:rPr lang="en-US" altLang="ko-KR" sz="1200" b="1" dirty="0"/>
              <a:t>= 3</a:t>
            </a:r>
            <a:r>
              <a:rPr lang="ko-KR" altLang="en-US" sz="1200" dirty="0"/>
              <a:t> </a:t>
            </a:r>
            <a:r>
              <a:rPr lang="en-US" altLang="ko-KR" sz="1200" dirty="0"/>
              <a:t>(</a:t>
            </a:r>
            <a:r>
              <a:rPr lang="ko-KR" altLang="en-US" sz="1200" dirty="0"/>
              <a:t>대체</a:t>
            </a:r>
            <a:r>
              <a:rPr lang="en-US" altLang="ko-KR" sz="1200" dirty="0"/>
              <a:t>: '</a:t>
            </a:r>
            <a:r>
              <a:rPr lang="en-US" altLang="ko-KR" sz="1200" dirty="0" err="1"/>
              <a:t>k'→'s</a:t>
            </a:r>
            <a:r>
              <a:rPr lang="en-US" altLang="ko-KR" sz="1200" dirty="0"/>
              <a:t>', 'e'→'</a:t>
            </a:r>
            <a:r>
              <a:rPr lang="en-US" altLang="ko-KR" sz="1200" dirty="0" err="1"/>
              <a:t>i</a:t>
            </a:r>
            <a:r>
              <a:rPr lang="en-US" altLang="ko-KR" sz="1200" dirty="0"/>
              <a:t>', </a:t>
            </a:r>
            <a:r>
              <a:rPr lang="ko-KR" altLang="en-US" sz="1200" dirty="0"/>
              <a:t>삽입</a:t>
            </a:r>
            <a:r>
              <a:rPr lang="en-US" altLang="ko-KR" sz="1200" dirty="0"/>
              <a:t>: 'g').</a:t>
            </a:r>
            <a:endParaRPr kumimoji="1" lang="en-US" altLang="ko-KR" sz="1300" dirty="0">
              <a:latin typeface="+mj-lt"/>
            </a:endParaRPr>
          </a:p>
          <a:p>
            <a:pPr lvl="1"/>
            <a:r>
              <a:rPr kumimoji="1" lang="en-US" altLang="ko-KR" sz="1500" dirty="0">
                <a:latin typeface="+mj-lt"/>
              </a:rPr>
              <a:t>n-</a:t>
            </a:r>
            <a:r>
              <a:rPr kumimoji="1" lang="ko-KR" altLang="en-US" sz="1500" dirty="0">
                <a:latin typeface="+mj-lt"/>
              </a:rPr>
              <a:t>그램 유사성</a:t>
            </a:r>
            <a:r>
              <a:rPr kumimoji="1" lang="en-US" altLang="ko-KR" sz="1500" dirty="0">
                <a:latin typeface="+mj-lt"/>
              </a:rPr>
              <a:t>(N-gram Similarity): n</a:t>
            </a:r>
            <a:r>
              <a:rPr kumimoji="1" lang="ko-KR" altLang="en-US" sz="1500" dirty="0">
                <a:latin typeface="+mj-lt"/>
              </a:rPr>
              <a:t>개의 연속된 토큰의 중복 비율로 측정</a:t>
            </a:r>
            <a:r>
              <a:rPr kumimoji="1" lang="en-US" altLang="ko-KR" sz="1500" dirty="0">
                <a:latin typeface="+mj-lt"/>
              </a:rPr>
              <a:t>.</a:t>
            </a:r>
          </a:p>
          <a:p>
            <a:pPr lvl="2"/>
            <a:r>
              <a:rPr kumimoji="1" lang="ko-KR" altLang="en-US" sz="1300" dirty="0">
                <a:latin typeface="+mj-lt"/>
              </a:rPr>
              <a:t>예</a:t>
            </a:r>
            <a:r>
              <a:rPr kumimoji="1" lang="en-US" altLang="ko-KR" sz="1300" dirty="0">
                <a:latin typeface="+mj-lt"/>
              </a:rPr>
              <a:t>: "My cats scare the mice"</a:t>
            </a:r>
            <a:r>
              <a:rPr kumimoji="1" lang="ko-KR" altLang="en-US" sz="1300" dirty="0">
                <a:latin typeface="+mj-lt"/>
              </a:rPr>
              <a:t>의 </a:t>
            </a:r>
            <a:r>
              <a:rPr kumimoji="1" lang="ko-KR" altLang="en-US" sz="1300" dirty="0" err="1">
                <a:latin typeface="+mj-lt"/>
              </a:rPr>
              <a:t>바이그램</a:t>
            </a:r>
            <a:r>
              <a:rPr kumimoji="1" lang="en-US" altLang="ko-KR" sz="1300" dirty="0">
                <a:latin typeface="+mj-lt"/>
              </a:rPr>
              <a:t>:</a:t>
            </a:r>
          </a:p>
          <a:p>
            <a:pPr lvl="2"/>
            <a:r>
              <a:rPr kumimoji="1" lang="en-US" altLang="ko-KR" sz="1300" dirty="0">
                <a:latin typeface="+mj-lt"/>
              </a:rPr>
              <a:t>"my cats", "cats scare", "scare the", "the mice"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AA0CD2-9E3E-D469-8E2E-150EF9D3224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sz="2000" dirty="0">
                <a:latin typeface="+mj-lt"/>
              </a:rPr>
              <a:t>주요 평가지표</a:t>
            </a:r>
          </a:p>
          <a:p>
            <a:pPr lvl="1"/>
            <a:r>
              <a:rPr kumimoji="1" lang="en-US" altLang="ko-KR" sz="1400" dirty="0">
                <a:latin typeface="+mj-lt"/>
              </a:rPr>
              <a:t>BLEU, ROUGE, METEOR++, TER, </a:t>
            </a:r>
            <a:r>
              <a:rPr kumimoji="1" lang="en-US" altLang="ko-KR" sz="1400" dirty="0" err="1">
                <a:latin typeface="+mj-lt"/>
              </a:rPr>
              <a:t>CIDEr</a:t>
            </a:r>
            <a:r>
              <a:rPr kumimoji="1" lang="en-US" altLang="ko-KR" sz="1400" dirty="0">
                <a:latin typeface="+mj-lt"/>
              </a:rPr>
              <a:t> </a:t>
            </a:r>
            <a:r>
              <a:rPr kumimoji="1" lang="ko-KR" altLang="en-US" sz="1400" dirty="0">
                <a:latin typeface="+mj-lt"/>
              </a:rPr>
              <a:t>등</a:t>
            </a:r>
            <a:r>
              <a:rPr kumimoji="1" lang="en-US" altLang="ko-KR" sz="1400" dirty="0">
                <a:latin typeface="+mj-lt"/>
              </a:rPr>
              <a:t>.</a:t>
            </a:r>
          </a:p>
          <a:p>
            <a:pPr lvl="1"/>
            <a:r>
              <a:rPr kumimoji="1" lang="ko-KR" altLang="en-US" sz="1400" dirty="0">
                <a:latin typeface="+mj-lt"/>
              </a:rPr>
              <a:t>전통적으로 번역 작업</a:t>
            </a:r>
            <a:r>
              <a:rPr kumimoji="1" lang="en-US" altLang="ko-KR" sz="1400" dirty="0">
                <a:latin typeface="+mj-lt"/>
              </a:rPr>
              <a:t>(WMT </a:t>
            </a:r>
            <a:r>
              <a:rPr kumimoji="1" lang="ko-KR" altLang="en-US" sz="1400" dirty="0">
                <a:latin typeface="+mj-lt"/>
              </a:rPr>
              <a:t>등</a:t>
            </a:r>
            <a:r>
              <a:rPr kumimoji="1" lang="en-US" altLang="ko-KR" sz="1400" dirty="0">
                <a:latin typeface="+mj-lt"/>
              </a:rPr>
              <a:t>)</a:t>
            </a:r>
            <a:r>
              <a:rPr kumimoji="1" lang="ko-KR" altLang="en-US" sz="1400" dirty="0">
                <a:latin typeface="+mj-lt"/>
              </a:rPr>
              <a:t>에서 널리 사용되었으나</a:t>
            </a:r>
            <a:r>
              <a:rPr kumimoji="1" lang="en-US" altLang="ko-KR" sz="1400" dirty="0">
                <a:latin typeface="+mj-lt"/>
              </a:rPr>
              <a:t>, </a:t>
            </a:r>
            <a:r>
              <a:rPr kumimoji="1" lang="ko-KR" altLang="en-US" sz="1400" dirty="0">
                <a:latin typeface="+mj-lt"/>
              </a:rPr>
              <a:t>대규모 언어 모델의 등장 이후 활용도가 감소</a:t>
            </a:r>
            <a:r>
              <a:rPr kumimoji="1" lang="en-US" altLang="ko-KR" sz="1400" dirty="0">
                <a:latin typeface="+mj-lt"/>
              </a:rPr>
              <a:t>.</a:t>
            </a:r>
          </a:p>
          <a:p>
            <a:r>
              <a:rPr kumimoji="1" lang="ko-KR" altLang="en-US" sz="2000" dirty="0">
                <a:latin typeface="+mj-lt"/>
              </a:rPr>
              <a:t>단점</a:t>
            </a:r>
          </a:p>
          <a:p>
            <a:pPr lvl="1"/>
            <a:r>
              <a:rPr kumimoji="1" lang="ko-KR" altLang="en-US" sz="1800" dirty="0">
                <a:latin typeface="+mj-lt"/>
              </a:rPr>
              <a:t>참조 데이터 의존성</a:t>
            </a:r>
            <a:r>
              <a:rPr kumimoji="1" lang="en-US" altLang="ko-KR" sz="1800" dirty="0">
                <a:latin typeface="+mj-lt"/>
              </a:rPr>
              <a:t>:</a:t>
            </a:r>
          </a:p>
          <a:p>
            <a:pPr lvl="2"/>
            <a:r>
              <a:rPr kumimoji="1" lang="ko-KR" altLang="en-US" sz="1400" dirty="0">
                <a:latin typeface="+mj-lt"/>
              </a:rPr>
              <a:t>참조 세트가 포괄적이지 않거나 품질이 낮을 경우</a:t>
            </a:r>
            <a:r>
              <a:rPr kumimoji="1" lang="en-US" altLang="ko-KR" sz="1400" dirty="0">
                <a:latin typeface="+mj-lt"/>
              </a:rPr>
              <a:t>, </a:t>
            </a:r>
            <a:r>
              <a:rPr kumimoji="1" lang="ko-KR" altLang="en-US" sz="1400" dirty="0">
                <a:latin typeface="+mj-lt"/>
              </a:rPr>
              <a:t>좋은 응답도 낮은 점수를 받을 수 있음</a:t>
            </a:r>
            <a:r>
              <a:rPr kumimoji="1" lang="en-US" altLang="ko-KR" sz="1400" dirty="0">
                <a:latin typeface="+mj-lt"/>
              </a:rPr>
              <a:t>.</a:t>
            </a:r>
          </a:p>
          <a:p>
            <a:pPr lvl="2"/>
            <a:r>
              <a:rPr kumimoji="1" lang="ko-KR" altLang="en-US" sz="1400" dirty="0">
                <a:latin typeface="+mj-lt"/>
              </a:rPr>
              <a:t>예</a:t>
            </a:r>
            <a:r>
              <a:rPr kumimoji="1" lang="en-US" altLang="ko-KR" sz="1400" dirty="0">
                <a:latin typeface="+mj-lt"/>
              </a:rPr>
              <a:t>: WMT 2023 Metrics Shared Task</a:t>
            </a:r>
            <a:r>
              <a:rPr kumimoji="1" lang="ko-KR" altLang="en-US" sz="1400" dirty="0">
                <a:latin typeface="+mj-lt"/>
              </a:rPr>
              <a:t>에서 잘못된 참조 번역 발견 사례</a:t>
            </a:r>
            <a:r>
              <a:rPr kumimoji="1" lang="en-US" altLang="ko-KR" sz="1400" dirty="0">
                <a:latin typeface="+mj-lt"/>
              </a:rPr>
              <a:t>.</a:t>
            </a:r>
          </a:p>
          <a:p>
            <a:pPr lvl="1"/>
            <a:r>
              <a:rPr kumimoji="1" lang="ko-KR" altLang="en-US" sz="1800" dirty="0">
                <a:latin typeface="+mj-lt"/>
              </a:rPr>
              <a:t>점수와 품질의 불일치</a:t>
            </a:r>
            <a:r>
              <a:rPr kumimoji="1" lang="en-US" altLang="ko-KR" sz="1800" dirty="0">
                <a:latin typeface="+mj-lt"/>
              </a:rPr>
              <a:t>:</a:t>
            </a:r>
          </a:p>
          <a:p>
            <a:pPr lvl="2"/>
            <a:r>
              <a:rPr kumimoji="1" lang="ko-KR" altLang="en-US" sz="1400" dirty="0">
                <a:latin typeface="+mj-lt"/>
              </a:rPr>
              <a:t>더 높은 점수가 항상 더 나은 응답을 의미하지 않음</a:t>
            </a:r>
            <a:r>
              <a:rPr kumimoji="1" lang="en-US" altLang="ko-KR" sz="1400" dirty="0">
                <a:latin typeface="+mj-lt"/>
              </a:rPr>
              <a:t>.</a:t>
            </a:r>
          </a:p>
          <a:p>
            <a:pPr lvl="2"/>
            <a:r>
              <a:rPr kumimoji="1" lang="ko-KR" altLang="en-US" sz="1400" dirty="0">
                <a:latin typeface="+mj-lt"/>
              </a:rPr>
              <a:t>예</a:t>
            </a:r>
            <a:r>
              <a:rPr kumimoji="1" lang="en-US" altLang="ko-KR" sz="1400" dirty="0">
                <a:latin typeface="+mj-lt"/>
              </a:rPr>
              <a:t>: </a:t>
            </a:r>
            <a:r>
              <a:rPr kumimoji="1" lang="en-US" altLang="ko-KR" sz="1400" dirty="0" err="1">
                <a:latin typeface="+mj-lt"/>
              </a:rPr>
              <a:t>HumanEval</a:t>
            </a:r>
            <a:r>
              <a:rPr kumimoji="1" lang="ko-KR" altLang="en-US" sz="1400" dirty="0">
                <a:latin typeface="+mj-lt"/>
              </a:rPr>
              <a:t>에서 잘못된 코드와 올바른 코드가 유사한 </a:t>
            </a:r>
            <a:r>
              <a:rPr kumimoji="1" lang="en-US" altLang="ko-KR" sz="1400" dirty="0">
                <a:latin typeface="+mj-lt"/>
              </a:rPr>
              <a:t>BLEU </a:t>
            </a:r>
            <a:r>
              <a:rPr kumimoji="1" lang="ko-KR" altLang="en-US" sz="1400" dirty="0">
                <a:latin typeface="+mj-lt"/>
              </a:rPr>
              <a:t>점수 기록</a:t>
            </a:r>
            <a:r>
              <a:rPr kumimoji="1" lang="en-US" altLang="ko-KR" sz="1400" dirty="0">
                <a:latin typeface="+mj-lt"/>
              </a:rPr>
              <a:t>.</a:t>
            </a:r>
            <a:endParaRPr kumimoji="1" lang="ko-KR" alt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20275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BE6DE6-B7CE-7059-A757-43E7F7D87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의미적 유사성</a:t>
            </a:r>
            <a:r>
              <a:rPr kumimoji="1" lang="en-US" altLang="ko-KR" dirty="0"/>
              <a:t>(Semantic Similarity)</a:t>
            </a:r>
            <a:endParaRPr kumimoji="1"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23DFE240-6C72-59AE-201E-42300D4C3488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kumimoji="1" lang="ko-KR" altLang="en-US" sz="1800" dirty="0"/>
                  <a:t>정의</a:t>
                </a:r>
              </a:p>
              <a:p>
                <a:pPr lvl="1"/>
                <a:r>
                  <a:rPr kumimoji="1" lang="ko-KR" altLang="en-US" sz="1600" dirty="0"/>
                  <a:t>두 텍스트의 의미가 얼마나 유사한지를 측정</a:t>
                </a:r>
                <a:r>
                  <a:rPr kumimoji="1" lang="en-US" altLang="ko-KR" sz="1600" dirty="0"/>
                  <a:t>.</a:t>
                </a:r>
              </a:p>
              <a:p>
                <a:pPr lvl="1"/>
                <a:r>
                  <a:rPr kumimoji="1" lang="ko-KR" altLang="en-US" sz="1600" dirty="0"/>
                  <a:t>예</a:t>
                </a:r>
                <a:r>
                  <a:rPr kumimoji="1" lang="en-US" altLang="ko-KR" sz="1600" dirty="0"/>
                  <a:t>:</a:t>
                </a:r>
              </a:p>
              <a:p>
                <a:pPr lvl="1"/>
                <a:r>
                  <a:rPr kumimoji="1" lang="en-US" altLang="ko-KR" sz="1600" dirty="0"/>
                  <a:t>"What’s up?" ↔ "How are you?" → </a:t>
                </a:r>
                <a:r>
                  <a:rPr kumimoji="1" lang="ko-KR" altLang="en-US" sz="1600" dirty="0"/>
                  <a:t>의미적으로 유사</a:t>
                </a:r>
              </a:p>
              <a:p>
                <a:pPr lvl="1"/>
                <a:r>
                  <a:rPr kumimoji="1" lang="en-US" altLang="ko-KR" sz="1600" dirty="0"/>
                  <a:t>"Let’s eat, grandma" ↔ "Let’s eat grandma" → </a:t>
                </a:r>
                <a:r>
                  <a:rPr kumimoji="1" lang="ko-KR" altLang="en-US" sz="1600" dirty="0"/>
                  <a:t>의미적으로 다름</a:t>
                </a:r>
              </a:p>
              <a:p>
                <a:r>
                  <a:rPr kumimoji="1" lang="ko-KR" altLang="en-US" sz="1800" dirty="0"/>
                  <a:t>측정 방식</a:t>
                </a:r>
              </a:p>
              <a:p>
                <a:pPr lvl="1"/>
                <a:r>
                  <a:rPr kumimoji="1" lang="ko-KR" altLang="en-US" sz="1600" dirty="0"/>
                  <a:t>텍스트를 </a:t>
                </a:r>
                <a:r>
                  <a:rPr kumimoji="1" lang="ko-KR" altLang="en-US" sz="1600" dirty="0" err="1"/>
                  <a:t>임베딩</a:t>
                </a:r>
                <a:r>
                  <a:rPr kumimoji="1" lang="en-US" altLang="ko-KR" sz="1600" dirty="0"/>
                  <a:t>(embedding) </a:t>
                </a:r>
                <a:r>
                  <a:rPr kumimoji="1" lang="ko-KR" altLang="en-US" sz="1600" dirty="0" err="1"/>
                  <a:t>으로</a:t>
                </a:r>
                <a:r>
                  <a:rPr kumimoji="1" lang="ko-KR" altLang="en-US" sz="1600" dirty="0"/>
                  <a:t> 변환 후</a:t>
                </a:r>
                <a:r>
                  <a:rPr kumimoji="1" lang="en-US" altLang="ko-KR" sz="1600" dirty="0"/>
                  <a:t>, </a:t>
                </a:r>
                <a:r>
                  <a:rPr kumimoji="1" lang="ko-KR" altLang="en-US" sz="1600" dirty="0" err="1"/>
                  <a:t>임베딩</a:t>
                </a:r>
                <a:r>
                  <a:rPr kumimoji="1" lang="ko-KR" altLang="en-US" sz="1600" dirty="0"/>
                  <a:t> 간 유사성을 계산</a:t>
                </a:r>
                <a:r>
                  <a:rPr kumimoji="1" lang="en-US" altLang="ko-KR" sz="1600" dirty="0"/>
                  <a:t>.</a:t>
                </a:r>
              </a:p>
              <a:p>
                <a:pPr lvl="2"/>
                <a:r>
                  <a:rPr kumimoji="1" lang="ko-KR" altLang="en-US" sz="1200" dirty="0" err="1"/>
                  <a:t>임베딩</a:t>
                </a:r>
                <a:r>
                  <a:rPr kumimoji="1" lang="en-US" altLang="ko-KR" sz="1200" dirty="0"/>
                  <a:t>: </a:t>
                </a:r>
                <a:r>
                  <a:rPr kumimoji="1" lang="ko-KR" altLang="en-US" sz="1200" dirty="0"/>
                  <a:t>텍스트를 수치적 벡터로 표현한 값 </a:t>
                </a:r>
                <a:r>
                  <a:rPr kumimoji="1" lang="en-US" altLang="ko-KR" sz="1200" dirty="0"/>
                  <a:t>(</a:t>
                </a:r>
                <a:r>
                  <a:rPr kumimoji="1" lang="ko-KR" altLang="en-US" sz="1200" dirty="0"/>
                  <a:t>예</a:t>
                </a:r>
                <a:r>
                  <a:rPr kumimoji="1" lang="en-US" altLang="ko-KR" sz="1200" dirty="0"/>
                  <a:t>: [0.11, 0.02, 0.54]).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kumimoji="1" lang="en-US" altLang="ko-KR" sz="1200" smtClean="0">
                        <a:latin typeface="Cambria Math" panose="02040503050406030204" pitchFamily="18" charset="0"/>
                      </a:rPr>
                      <m:t>𝐶𝑜𝑠𝑖𝑛𝑒</m:t>
                    </m:r>
                    <m:r>
                      <a:rPr kumimoji="1" lang="en-US" altLang="ko-KR" sz="120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kumimoji="1" lang="en-US" altLang="ko-KR" sz="1200" smtClean="0">
                        <a:latin typeface="Cambria Math" panose="02040503050406030204" pitchFamily="18" charset="0"/>
                      </a:rPr>
                      <m:t>𝑆𝑖𝑚𝑖𝑙𝑎𝑟𝑖𝑡𝑦</m:t>
                    </m:r>
                    <m:r>
                      <a:rPr kumimoji="1" lang="en-US" altLang="ko-KR" sz="1200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kumimoji="1" lang="en-US" altLang="ko-KR" sz="120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ko-KR" sz="1200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kumimoji="1" lang="en-US" altLang="ko-KR" sz="12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r>
                          <a:rPr kumimoji="1" lang="en-US" altLang="ko-KR" sz="12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num>
                      <m:den>
                        <m:r>
                          <a:rPr kumimoji="1" lang="en-US" altLang="ko-KR" sz="1200" smtClean="0">
                            <a:latin typeface="Cambria Math" panose="02040503050406030204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kumimoji="1" lang="en-US" altLang="ko-KR" sz="120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ko-KR" sz="1200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  <m:r>
                          <a:rPr kumimoji="1" lang="en-US" altLang="ko-KR" sz="1200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kumimoji="1" lang="en-US" altLang="ko-KR" sz="12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∙|</m:t>
                        </m:r>
                        <m:d>
                          <m:dPr>
                            <m:begChr m:val="|"/>
                            <m:endChr m:val="|"/>
                            <m:ctrlPr>
                              <a:rPr kumimoji="1" lang="en-US" altLang="ko-KR" sz="120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1" lang="en-US" altLang="ko-KR" sz="120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𝐵</m:t>
                            </m:r>
                          </m:e>
                        </m:d>
                        <m:r>
                          <a:rPr kumimoji="1" lang="en-US" altLang="ko-KR" sz="120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</m:den>
                    </m:f>
                  </m:oMath>
                </a14:m>
                <a:endParaRPr kumimoji="1" lang="en-US" altLang="ko-KR" sz="1000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23DFE240-6C72-59AE-201E-42300D4C348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978" t="-1163" r="-122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CD46F5-85E5-213D-3475-CDD9A4321FA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sz="1800" dirty="0"/>
              <a:t>주요 평가지표</a:t>
            </a:r>
          </a:p>
          <a:p>
            <a:pPr lvl="1"/>
            <a:r>
              <a:rPr kumimoji="1" lang="en-US" altLang="ko-KR" sz="1600" dirty="0" err="1"/>
              <a:t>BERTScore</a:t>
            </a:r>
            <a:r>
              <a:rPr kumimoji="1" lang="en-US" altLang="ko-KR" sz="1600" dirty="0"/>
              <a:t>: BERT </a:t>
            </a:r>
            <a:r>
              <a:rPr kumimoji="1" lang="ko-KR" altLang="en-US" sz="1600" dirty="0"/>
              <a:t>기반 </a:t>
            </a:r>
            <a:r>
              <a:rPr kumimoji="1" lang="ko-KR" altLang="en-US" sz="1600" dirty="0" err="1"/>
              <a:t>임베딩</a:t>
            </a:r>
            <a:r>
              <a:rPr kumimoji="1" lang="ko-KR" altLang="en-US" sz="1600" dirty="0"/>
              <a:t> 사용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en-US" altLang="ko-KR" sz="1600" dirty="0" err="1"/>
              <a:t>MoverScore</a:t>
            </a:r>
            <a:r>
              <a:rPr kumimoji="1" lang="en-US" altLang="ko-KR" sz="1600" dirty="0"/>
              <a:t>: </a:t>
            </a:r>
            <a:r>
              <a:rPr kumimoji="1" lang="ko-KR" altLang="en-US" sz="1600" dirty="0"/>
              <a:t>다양한 알고리즘 조합의 </a:t>
            </a:r>
            <a:r>
              <a:rPr kumimoji="1" lang="ko-KR" altLang="en-US" sz="1600" dirty="0" err="1"/>
              <a:t>임베딩</a:t>
            </a:r>
            <a:r>
              <a:rPr kumimoji="1" lang="ko-KR" altLang="en-US" sz="1600" dirty="0"/>
              <a:t> 활용</a:t>
            </a:r>
            <a:r>
              <a:rPr kumimoji="1" lang="en-US" altLang="ko-KR" sz="1600" dirty="0"/>
              <a:t>.</a:t>
            </a:r>
          </a:p>
          <a:p>
            <a:r>
              <a:rPr kumimoji="1" lang="ko-KR" altLang="en-US" sz="1800" dirty="0"/>
              <a:t>장점</a:t>
            </a:r>
          </a:p>
          <a:p>
            <a:pPr lvl="1"/>
            <a:r>
              <a:rPr kumimoji="1" lang="ko-KR" altLang="en-US" sz="1600" dirty="0"/>
              <a:t>어휘적 유사성보다 더 의미 중심의 평가 가능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ko-KR" altLang="en-US" sz="1600" dirty="0"/>
              <a:t>참조 응답 세트를 포괄적으로 준비할 필요 없음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ko-KR" altLang="en-US" sz="1600" dirty="0"/>
              <a:t>텍스트 외에도 이미지</a:t>
            </a:r>
            <a:r>
              <a:rPr kumimoji="1" lang="en-US" altLang="ko-KR" sz="1600" dirty="0"/>
              <a:t>, </a:t>
            </a:r>
            <a:r>
              <a:rPr kumimoji="1" lang="ko-KR" altLang="en-US" sz="1600" dirty="0"/>
              <a:t>오디오 등 다른 데이터 </a:t>
            </a:r>
            <a:r>
              <a:rPr kumimoji="1" lang="ko-KR" altLang="en-US" sz="1600" dirty="0" err="1"/>
              <a:t>모달리티에</a:t>
            </a:r>
            <a:r>
              <a:rPr kumimoji="1" lang="ko-KR" altLang="en-US" sz="1600" dirty="0"/>
              <a:t> 적용 가능</a:t>
            </a:r>
            <a:r>
              <a:rPr kumimoji="1" lang="en-US" altLang="ko-KR" sz="1600" dirty="0"/>
              <a:t>.</a:t>
            </a:r>
          </a:p>
          <a:p>
            <a:r>
              <a:rPr kumimoji="1" lang="ko-KR" altLang="en-US" sz="1800" dirty="0"/>
              <a:t>단점</a:t>
            </a:r>
          </a:p>
          <a:p>
            <a:pPr lvl="1"/>
            <a:r>
              <a:rPr kumimoji="1" lang="ko-KR" altLang="en-US" sz="1600" dirty="0" err="1"/>
              <a:t>임베딩</a:t>
            </a:r>
            <a:r>
              <a:rPr kumimoji="1" lang="ko-KR" altLang="en-US" sz="1600" dirty="0"/>
              <a:t> 품질에 따라 신뢰성 달라짐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ko-KR" altLang="en-US" sz="1600" dirty="0"/>
              <a:t>나쁜 </a:t>
            </a:r>
            <a:r>
              <a:rPr kumimoji="1" lang="ko-KR" altLang="en-US" sz="1600" dirty="0" err="1"/>
              <a:t>임베딩</a:t>
            </a:r>
            <a:r>
              <a:rPr kumimoji="1" lang="ko-KR" altLang="en-US" sz="1600" dirty="0"/>
              <a:t> → 낮은 유사도 점수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ko-KR" altLang="en-US" sz="1600" dirty="0"/>
              <a:t>계산에 많은 자원과 시간 필요</a:t>
            </a:r>
            <a:r>
              <a:rPr kumimoji="1"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908619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8C7C7-F709-4B04-9425-76CEBCFCC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3403A60-58CA-6B4B-97B4-425F0D469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임베딩</a:t>
            </a:r>
            <a:r>
              <a:rPr lang="ko-KR" altLang="en-US" dirty="0"/>
              <a:t> 소개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E25989F-BDC8-6D63-A6AE-BC26466178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1400" dirty="0" err="1"/>
              <a:t>임베딩</a:t>
            </a:r>
            <a:r>
              <a:rPr lang="en-US" altLang="ko-KR" sz="1400" dirty="0"/>
              <a:t>(Embedding): </a:t>
            </a:r>
            <a:r>
              <a:rPr lang="ko-KR" altLang="en-US" sz="1400" dirty="0"/>
              <a:t>데이터를 수치적 벡터로 변환하여 컴퓨터가 이해할 수 있게 표현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200" dirty="0"/>
              <a:t>예</a:t>
            </a:r>
            <a:r>
              <a:rPr lang="en-US" altLang="ko-KR" sz="1200" dirty="0"/>
              <a:t>: "the cat sits on a mat" → [0.11, 0.02, 0.54]</a:t>
            </a:r>
          </a:p>
          <a:p>
            <a:r>
              <a:rPr lang="ko-KR" altLang="en-US" sz="1400" dirty="0"/>
              <a:t>주요 특징</a:t>
            </a:r>
          </a:p>
          <a:p>
            <a:pPr lvl="1"/>
            <a:r>
              <a:rPr lang="ko-KR" altLang="en-US" sz="1200" dirty="0" err="1"/>
              <a:t>임베딩</a:t>
            </a:r>
            <a:r>
              <a:rPr lang="ko-KR" altLang="en-US" sz="1200" dirty="0"/>
              <a:t> 크기</a:t>
            </a:r>
            <a:r>
              <a:rPr lang="en-US" altLang="ko-KR" sz="1200" dirty="0"/>
              <a:t>: </a:t>
            </a:r>
            <a:r>
              <a:rPr lang="ko-KR" altLang="en-US" sz="1200" dirty="0"/>
              <a:t>일반적으로 </a:t>
            </a:r>
            <a:r>
              <a:rPr lang="en-US" altLang="ko-KR" sz="1200" dirty="0"/>
              <a:t>100~10,000 </a:t>
            </a:r>
            <a:r>
              <a:rPr lang="ko-KR" altLang="en-US" sz="1200" dirty="0"/>
              <a:t>차원</a:t>
            </a:r>
            <a:r>
              <a:rPr lang="en-US" altLang="ko-KR" sz="1200" dirty="0"/>
              <a:t>.</a:t>
            </a:r>
          </a:p>
          <a:p>
            <a:pPr lvl="1"/>
            <a:r>
              <a:rPr lang="ko-KR" altLang="en-US" sz="1200" dirty="0"/>
              <a:t>역할</a:t>
            </a:r>
            <a:r>
              <a:rPr lang="en-US" altLang="ko-KR" sz="1200" dirty="0"/>
              <a:t>: </a:t>
            </a:r>
            <a:r>
              <a:rPr lang="ko-KR" altLang="en-US" sz="1200" dirty="0"/>
              <a:t>데이터의 의미를 벡터 공간에 표현</a:t>
            </a:r>
            <a:r>
              <a:rPr lang="en-US" altLang="ko-KR" sz="1200" dirty="0"/>
              <a:t>.</a:t>
            </a:r>
          </a:p>
          <a:p>
            <a:pPr lvl="2"/>
            <a:r>
              <a:rPr lang="ko-KR" altLang="en-US" sz="1100" dirty="0"/>
              <a:t>유사한 데이터 → 가까운 벡터</a:t>
            </a:r>
          </a:p>
          <a:p>
            <a:pPr lvl="2"/>
            <a:r>
              <a:rPr lang="ko-KR" altLang="en-US" sz="1100" dirty="0"/>
              <a:t>다른 데이터 → 먼 벡터</a:t>
            </a:r>
            <a:endParaRPr lang="en-US" altLang="ko-KR" sz="1100" dirty="0"/>
          </a:p>
          <a:p>
            <a:r>
              <a:rPr lang="ko-KR" altLang="en-US" sz="1400" dirty="0"/>
              <a:t>텍스트 </a:t>
            </a:r>
            <a:r>
              <a:rPr lang="ko-KR" altLang="en-US" sz="1400" dirty="0" err="1"/>
              <a:t>임베딩</a:t>
            </a:r>
            <a:r>
              <a:rPr lang="en-US" altLang="ko-KR" sz="1400" dirty="0"/>
              <a:t>: </a:t>
            </a:r>
            <a:r>
              <a:rPr lang="ko-KR" altLang="en-US" sz="1400" dirty="0"/>
              <a:t>분류</a:t>
            </a:r>
            <a:r>
              <a:rPr lang="en-US" altLang="ko-KR" sz="1400" dirty="0"/>
              <a:t>, </a:t>
            </a:r>
            <a:r>
              <a:rPr lang="ko-KR" altLang="en-US" sz="1400" dirty="0"/>
              <a:t>검색</a:t>
            </a:r>
            <a:r>
              <a:rPr lang="en-US" altLang="ko-KR" sz="1400" dirty="0"/>
              <a:t>, </a:t>
            </a:r>
            <a:r>
              <a:rPr lang="ko-KR" altLang="en-US" sz="1400" dirty="0"/>
              <a:t>추천 시스템</a:t>
            </a:r>
            <a:r>
              <a:rPr lang="en-US" altLang="ko-KR" sz="1400" dirty="0"/>
              <a:t>, </a:t>
            </a:r>
            <a:r>
              <a:rPr lang="ko-KR" altLang="en-US" sz="1400" dirty="0"/>
              <a:t>데이터 중복 제거 등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 err="1"/>
              <a:t>멀티모달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임베딩</a:t>
            </a:r>
            <a:r>
              <a:rPr lang="en-US" altLang="ko-KR" sz="1400" dirty="0"/>
              <a:t>: </a:t>
            </a:r>
            <a:r>
              <a:rPr lang="ko-KR" altLang="en-US" sz="1400" dirty="0"/>
              <a:t>서로 다른 데이터</a:t>
            </a:r>
            <a:r>
              <a:rPr lang="en-US" altLang="ko-KR" sz="1400" dirty="0"/>
              <a:t>(</a:t>
            </a:r>
            <a:r>
              <a:rPr lang="ko-KR" altLang="en-US" sz="1400" dirty="0"/>
              <a:t>텍스트</a:t>
            </a:r>
            <a:r>
              <a:rPr lang="en-US" altLang="ko-KR" sz="1400" dirty="0"/>
              <a:t>, </a:t>
            </a:r>
            <a:r>
              <a:rPr lang="ko-KR" altLang="en-US" sz="1400" dirty="0"/>
              <a:t>이미지 등</a:t>
            </a:r>
            <a:r>
              <a:rPr lang="en-US" altLang="ko-KR" sz="1400" dirty="0"/>
              <a:t>) </a:t>
            </a:r>
            <a:r>
              <a:rPr lang="ko-KR" altLang="en-US" sz="1400" dirty="0"/>
              <a:t>비교 및 결합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200" dirty="0"/>
              <a:t>예</a:t>
            </a:r>
            <a:r>
              <a:rPr lang="en-US" altLang="ko-KR" sz="1200" dirty="0"/>
              <a:t>: CLIP </a:t>
            </a:r>
            <a:r>
              <a:rPr lang="ko-KR" altLang="en-US" sz="1200" dirty="0"/>
              <a:t>모델 → 텍스트와 이미지를 같은 공간에 매핑</a:t>
            </a:r>
            <a:r>
              <a:rPr lang="en-US" altLang="ko-KR" sz="1200" dirty="0"/>
              <a:t>.</a:t>
            </a:r>
          </a:p>
          <a:p>
            <a:r>
              <a:rPr lang="en-US" altLang="ko-KR" sz="1400" dirty="0"/>
              <a:t>CLIP </a:t>
            </a:r>
            <a:r>
              <a:rPr lang="ko-KR" altLang="en-US" sz="1400" dirty="0"/>
              <a:t>아키텍처 </a:t>
            </a:r>
            <a:r>
              <a:rPr lang="en-US" altLang="ko-KR" sz="1400" dirty="0"/>
              <a:t>(</a:t>
            </a:r>
            <a:r>
              <a:rPr lang="ko-KR" altLang="en-US" sz="1400" dirty="0"/>
              <a:t>그림 </a:t>
            </a:r>
            <a:r>
              <a:rPr lang="en-US" altLang="ko-KR" sz="1400" dirty="0"/>
              <a:t>3-6)</a:t>
            </a:r>
          </a:p>
          <a:p>
            <a:pPr lvl="1"/>
            <a:r>
              <a:rPr lang="en-US" altLang="ko-KR" sz="1200" dirty="0"/>
              <a:t>CLIP </a:t>
            </a:r>
            <a:r>
              <a:rPr lang="ko-KR" altLang="en-US" sz="1200" dirty="0"/>
              <a:t>구조</a:t>
            </a:r>
            <a:r>
              <a:rPr lang="en-US" altLang="ko-KR" sz="1200" dirty="0"/>
              <a:t>: </a:t>
            </a:r>
            <a:r>
              <a:rPr lang="ko-KR" altLang="en-US" sz="1200" dirty="0"/>
              <a:t>텍스트와 이미지를 각각 </a:t>
            </a:r>
            <a:r>
              <a:rPr lang="ko-KR" altLang="en-US" sz="1200" dirty="0" err="1"/>
              <a:t>임베딩</a:t>
            </a:r>
            <a:r>
              <a:rPr lang="ko-KR" altLang="en-US" sz="1200" dirty="0"/>
              <a:t> 공간으로 변환하여 공동 </a:t>
            </a:r>
            <a:r>
              <a:rPr lang="ko-KR" altLang="en-US" sz="1200" dirty="0" err="1"/>
              <a:t>임베딩</a:t>
            </a:r>
            <a:r>
              <a:rPr lang="ko-KR" altLang="en-US" sz="1200" dirty="0"/>
              <a:t> 공간 생성</a:t>
            </a:r>
            <a:r>
              <a:rPr lang="en-US" altLang="ko-KR" sz="1200" dirty="0"/>
              <a:t>.</a:t>
            </a:r>
          </a:p>
          <a:p>
            <a:pPr lvl="2"/>
            <a:r>
              <a:rPr lang="ko-KR" altLang="en-US" sz="1100" dirty="0"/>
              <a:t>학습 목표</a:t>
            </a:r>
            <a:r>
              <a:rPr lang="en-US" altLang="ko-KR" sz="1100" dirty="0"/>
              <a:t>: </a:t>
            </a:r>
            <a:r>
              <a:rPr lang="ko-KR" altLang="en-US" sz="1100" dirty="0"/>
              <a:t>텍스트와 이미지의 </a:t>
            </a:r>
            <a:r>
              <a:rPr lang="ko-KR" altLang="en-US" sz="1100" dirty="0" err="1"/>
              <a:t>임베딩을</a:t>
            </a:r>
            <a:r>
              <a:rPr lang="ko-KR" altLang="en-US" sz="1100" dirty="0"/>
              <a:t> 가까운 위치로 학습</a:t>
            </a:r>
            <a:r>
              <a:rPr lang="en-US" altLang="ko-KR" sz="1100" dirty="0"/>
              <a:t>.</a:t>
            </a:r>
          </a:p>
        </p:txBody>
      </p:sp>
      <p:pic>
        <p:nvPicPr>
          <p:cNvPr id="2" name="내용 개체 틀 1" descr="텍스트, 도표, 스크린샷, 평면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E7FEF2B-09BA-14AE-BF3D-A2FC11B2BA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2" y="1825625"/>
            <a:ext cx="5181600" cy="345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14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32F02C39-BBF4-57F0-7881-6D45C7A26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평가자로 </a:t>
            </a:r>
            <a:r>
              <a:rPr lang="en-US" altLang="ko-KR" dirty="0"/>
              <a:t>(AI as Evaluators)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7DF527-F0CA-FE04-0210-EC2EC5DC7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600" dirty="0"/>
              <a:t>개념</a:t>
            </a:r>
          </a:p>
          <a:p>
            <a:pPr lvl="1"/>
            <a:r>
              <a:rPr lang="en-US" altLang="ko-KR" sz="1400" dirty="0"/>
              <a:t>AI </a:t>
            </a:r>
            <a:r>
              <a:rPr lang="ko-KR" altLang="en-US" sz="1400" dirty="0"/>
              <a:t>평가자</a:t>
            </a:r>
            <a:r>
              <a:rPr lang="en-US" altLang="ko-KR" sz="1400" dirty="0"/>
              <a:t>: AI </a:t>
            </a:r>
            <a:r>
              <a:rPr lang="ko-KR" altLang="en-US" sz="1400" dirty="0"/>
              <a:t>모델을 평가하는 데 사용되는 </a:t>
            </a:r>
            <a:r>
              <a:rPr lang="en-US" altLang="ko-KR" sz="1400" dirty="0"/>
              <a:t>AI.</a:t>
            </a:r>
          </a:p>
          <a:p>
            <a:pPr lvl="2"/>
            <a:r>
              <a:rPr lang="ko-KR" altLang="en-US" sz="1000" dirty="0"/>
              <a:t>다른 </a:t>
            </a:r>
            <a:r>
              <a:rPr lang="en-US" altLang="ko-KR" sz="1000" dirty="0"/>
              <a:t>AI</a:t>
            </a:r>
            <a:r>
              <a:rPr lang="ko-KR" altLang="en-US" sz="1000" dirty="0"/>
              <a:t>의 성능을 자동으로 평가</a:t>
            </a:r>
            <a:r>
              <a:rPr lang="en-US" altLang="ko-KR" sz="1000" dirty="0"/>
              <a:t>.</a:t>
            </a:r>
          </a:p>
          <a:p>
            <a:pPr lvl="2"/>
            <a:r>
              <a:rPr lang="en-US" altLang="ko-KR" sz="1000" dirty="0"/>
              <a:t>"LLM </a:t>
            </a:r>
            <a:r>
              <a:rPr lang="ko-KR" altLang="en-US" sz="1000" dirty="0"/>
              <a:t>평가자</a:t>
            </a:r>
            <a:r>
              <a:rPr lang="en-US" altLang="ko-KR" sz="1000" dirty="0"/>
              <a:t>"</a:t>
            </a:r>
            <a:r>
              <a:rPr lang="ko-KR" altLang="en-US" sz="1000" dirty="0"/>
              <a:t>로도 불림</a:t>
            </a:r>
            <a:r>
              <a:rPr lang="en-US" altLang="ko-KR" sz="1000" dirty="0"/>
              <a:t>.</a:t>
            </a:r>
          </a:p>
          <a:p>
            <a:r>
              <a:rPr lang="ko-KR" altLang="en-US" sz="1600" dirty="0"/>
              <a:t>등장 배경</a:t>
            </a:r>
          </a:p>
          <a:p>
            <a:pPr lvl="1"/>
            <a:r>
              <a:rPr lang="ko-KR" altLang="en-US" sz="1400" dirty="0"/>
              <a:t>개방형 응답 평가의 어려움 → 인간 평가에 의존</a:t>
            </a:r>
            <a:r>
              <a:rPr lang="en-US" altLang="ko-KR" sz="1400" dirty="0"/>
              <a:t>.</a:t>
            </a:r>
          </a:p>
          <a:p>
            <a:pPr lvl="1"/>
            <a:r>
              <a:rPr lang="en-US" altLang="ko-KR" sz="1400" dirty="0"/>
              <a:t>2020</a:t>
            </a:r>
            <a:r>
              <a:rPr lang="ko-KR" altLang="en-US" sz="1400" dirty="0"/>
              <a:t>년 </a:t>
            </a:r>
            <a:r>
              <a:rPr lang="en-US" altLang="ko-KR" sz="1400" dirty="0"/>
              <a:t>GPT-3 </a:t>
            </a:r>
            <a:r>
              <a:rPr lang="ko-KR" altLang="en-US" sz="1400" dirty="0"/>
              <a:t>출시 이후 </a:t>
            </a:r>
            <a:r>
              <a:rPr lang="en-US" altLang="ko-KR" sz="1400" dirty="0"/>
              <a:t>AI </a:t>
            </a:r>
            <a:r>
              <a:rPr lang="ko-KR" altLang="en-US" sz="1400" dirty="0"/>
              <a:t>평가가 실용화됨</a:t>
            </a:r>
            <a:r>
              <a:rPr lang="en-US" altLang="ko-KR" sz="1400" dirty="0"/>
              <a:t>.</a:t>
            </a:r>
          </a:p>
          <a:p>
            <a:pPr lvl="1"/>
            <a:r>
              <a:rPr lang="en-US" altLang="ko-KR" sz="1400" dirty="0"/>
              <a:t>AI </a:t>
            </a:r>
            <a:r>
              <a:rPr lang="ko-KR" altLang="en-US" sz="1400" dirty="0"/>
              <a:t>모델의 능력이 평가 자동화에 충분히 적합해짐</a:t>
            </a:r>
            <a:r>
              <a:rPr lang="en-US" altLang="ko-KR" sz="1400" dirty="0"/>
              <a:t>.</a:t>
            </a:r>
          </a:p>
          <a:p>
            <a:r>
              <a:rPr lang="ko-KR" altLang="en-US" sz="1600" dirty="0"/>
              <a:t>현황</a:t>
            </a:r>
          </a:p>
          <a:p>
            <a:pPr lvl="1"/>
            <a:r>
              <a:rPr lang="en-US" altLang="ko-KR" sz="1400" dirty="0"/>
              <a:t>2023~2024: AI </a:t>
            </a:r>
            <a:r>
              <a:rPr lang="ko-KR" altLang="en-US" sz="1400" dirty="0"/>
              <a:t>평가자는 실제 운영 환경에서 가장 일반적인 평가 방법 중 하나</a:t>
            </a:r>
            <a:r>
              <a:rPr lang="en-US" altLang="ko-KR" sz="1400" dirty="0"/>
              <a:t>.</a:t>
            </a:r>
          </a:p>
          <a:p>
            <a:pPr lvl="1"/>
            <a:r>
              <a:rPr lang="en-US" altLang="ko-KR" sz="1400" dirty="0" err="1"/>
              <a:t>LangChain</a:t>
            </a:r>
            <a:r>
              <a:rPr lang="en-US" altLang="ko-KR" sz="1400" dirty="0"/>
              <a:t> </a:t>
            </a:r>
            <a:r>
              <a:rPr lang="ko-KR" altLang="en-US" sz="1400" dirty="0"/>
              <a:t>보고서</a:t>
            </a:r>
            <a:r>
              <a:rPr lang="en-US" altLang="ko-KR" sz="1400" dirty="0"/>
              <a:t>(2023):</a:t>
            </a:r>
          </a:p>
          <a:p>
            <a:pPr lvl="2"/>
            <a:r>
              <a:rPr lang="en-US" altLang="ko-KR" sz="1000" dirty="0"/>
              <a:t>58%</a:t>
            </a:r>
            <a:r>
              <a:rPr lang="ko-KR" altLang="en-US" sz="1000" dirty="0"/>
              <a:t>의 평가가 </a:t>
            </a:r>
            <a:r>
              <a:rPr lang="en-US" altLang="ko-KR" sz="1000" dirty="0"/>
              <a:t>AI </a:t>
            </a:r>
            <a:r>
              <a:rPr lang="ko-KR" altLang="en-US" sz="1000" dirty="0"/>
              <a:t>평가자에 의해 수행됨</a:t>
            </a:r>
            <a:r>
              <a:rPr lang="en-US" altLang="ko-KR" sz="1000" dirty="0"/>
              <a:t>.</a:t>
            </a:r>
          </a:p>
          <a:p>
            <a:pPr lvl="1"/>
            <a:r>
              <a:rPr lang="en-US" altLang="ko-KR" sz="1400" dirty="0"/>
              <a:t>AI </a:t>
            </a:r>
            <a:r>
              <a:rPr lang="ko-KR" altLang="en-US" sz="1400" dirty="0"/>
              <a:t>평가자는 평가 자동화 </a:t>
            </a:r>
            <a:r>
              <a:rPr lang="ko-KR" altLang="en-US" sz="1400" dirty="0" err="1"/>
              <a:t>스타트업과</a:t>
            </a:r>
            <a:r>
              <a:rPr lang="ko-KR" altLang="en-US" sz="1400" dirty="0"/>
              <a:t> 연구에서 핵심 기술로 활용</a:t>
            </a:r>
            <a:r>
              <a:rPr lang="en-US" altLang="ko-KR" sz="1400" dirty="0"/>
              <a:t>.</a:t>
            </a:r>
          </a:p>
          <a:p>
            <a:r>
              <a:rPr lang="ko-KR" altLang="en-US" sz="1600" dirty="0"/>
              <a:t>의의</a:t>
            </a:r>
          </a:p>
          <a:p>
            <a:pPr lvl="1"/>
            <a:r>
              <a:rPr lang="en-US" altLang="ko-KR" sz="1400" dirty="0"/>
              <a:t>AI </a:t>
            </a:r>
            <a:r>
              <a:rPr lang="ko-KR" altLang="en-US" sz="1400" dirty="0"/>
              <a:t>평가자는 비용 절감과 효율성 증대를 가능하게 함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활발히 연구 및 발전 중인 중요한 </a:t>
            </a:r>
            <a:r>
              <a:rPr lang="en-US" altLang="ko-KR" sz="1400" dirty="0"/>
              <a:t>AI </a:t>
            </a:r>
            <a:r>
              <a:rPr lang="ko-KR" altLang="en-US" sz="1400" dirty="0"/>
              <a:t>활용 사례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468860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5763F-125B-8198-F277-94A2238E1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F9ABB8F-0800-492F-8C99-B933452EB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</a:t>
            </a:r>
            <a:r>
              <a:rPr lang="en-US" altLang="ko-KR" dirty="0"/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판사로 사용해야 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976A679-2E93-DDC5-A31B-ABBEEB3D1C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sz="1600" dirty="0">
                <a:latin typeface="+mj-lt"/>
              </a:rPr>
              <a:t>장점</a:t>
            </a:r>
          </a:p>
          <a:p>
            <a:pPr lvl="1"/>
            <a:r>
              <a:rPr lang="ko-KR" altLang="en-US" sz="1400" dirty="0">
                <a:latin typeface="+mj-lt"/>
              </a:rPr>
              <a:t>빠름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latin typeface="+mj-lt"/>
              </a:rPr>
              <a:t>평가 시간이 짧음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dirty="0">
                <a:latin typeface="+mj-lt"/>
              </a:rPr>
              <a:t>저렴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latin typeface="+mj-lt"/>
              </a:rPr>
              <a:t>인간 평가에 비해 비용 절감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dirty="0">
                <a:latin typeface="+mj-lt"/>
              </a:rPr>
              <a:t>사용 용이</a:t>
            </a:r>
            <a:r>
              <a:rPr lang="en-US" altLang="ko-KR" sz="1400" dirty="0">
                <a:latin typeface="+mj-lt"/>
              </a:rPr>
              <a:t>: </a:t>
            </a:r>
            <a:r>
              <a:rPr lang="ko-KR" altLang="en-US" sz="1400" dirty="0">
                <a:latin typeface="+mj-lt"/>
              </a:rPr>
              <a:t>참조 데이터 없이도 작동 가능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dirty="0">
                <a:latin typeface="+mj-lt"/>
              </a:rPr>
              <a:t>유연성</a:t>
            </a:r>
            <a:r>
              <a:rPr lang="en-US" altLang="ko-KR" sz="1400" dirty="0">
                <a:latin typeface="+mj-lt"/>
              </a:rPr>
              <a:t>: </a:t>
            </a:r>
          </a:p>
          <a:p>
            <a:pPr lvl="2"/>
            <a:r>
              <a:rPr lang="ko-KR" altLang="en-US" sz="1000" dirty="0">
                <a:latin typeface="+mj-lt"/>
              </a:rPr>
              <a:t>정확성</a:t>
            </a:r>
            <a:r>
              <a:rPr lang="en-US" altLang="ko-KR" sz="1000" dirty="0">
                <a:latin typeface="+mj-lt"/>
              </a:rPr>
              <a:t>, </a:t>
            </a:r>
            <a:r>
              <a:rPr lang="ko-KR" altLang="en-US" sz="1000" dirty="0">
                <a:latin typeface="+mj-lt"/>
              </a:rPr>
              <a:t>반복성</a:t>
            </a:r>
            <a:r>
              <a:rPr lang="en-US" altLang="ko-KR" sz="1000" dirty="0">
                <a:latin typeface="+mj-lt"/>
              </a:rPr>
              <a:t>, </a:t>
            </a:r>
            <a:r>
              <a:rPr lang="ko-KR" altLang="en-US" sz="1000" dirty="0">
                <a:latin typeface="+mj-lt"/>
              </a:rPr>
              <a:t>유해성</a:t>
            </a:r>
            <a:r>
              <a:rPr lang="en-US" altLang="ko-KR" sz="1000" dirty="0">
                <a:latin typeface="+mj-lt"/>
              </a:rPr>
              <a:t>, </a:t>
            </a:r>
            <a:r>
              <a:rPr lang="ko-KR" altLang="en-US" sz="1000" dirty="0">
                <a:latin typeface="+mj-lt"/>
              </a:rPr>
              <a:t>건전성</a:t>
            </a:r>
            <a:r>
              <a:rPr lang="en-US" altLang="ko-KR" sz="1000" dirty="0">
                <a:latin typeface="+mj-lt"/>
              </a:rPr>
              <a:t>, </a:t>
            </a:r>
            <a:r>
              <a:rPr lang="ko-KR" altLang="en-US" sz="1000" dirty="0">
                <a:latin typeface="+mj-lt"/>
              </a:rPr>
              <a:t>환각 여부 등 다양한 기준으로 평가 가능</a:t>
            </a:r>
            <a:r>
              <a:rPr lang="en-US" altLang="ko-KR" sz="1000" dirty="0">
                <a:latin typeface="+mj-lt"/>
              </a:rPr>
              <a:t>.</a:t>
            </a:r>
          </a:p>
          <a:p>
            <a:r>
              <a:rPr lang="ko-KR" altLang="en-US" sz="1600" dirty="0">
                <a:latin typeface="+mj-lt"/>
              </a:rPr>
              <a:t>신뢰성</a:t>
            </a:r>
          </a:p>
          <a:p>
            <a:pPr lvl="1"/>
            <a:r>
              <a:rPr lang="en-US" altLang="ko-KR" sz="1400" dirty="0">
                <a:latin typeface="+mj-lt"/>
              </a:rPr>
              <a:t>AI </a:t>
            </a:r>
            <a:r>
              <a:rPr lang="ko-KR" altLang="en-US" sz="1400" dirty="0">
                <a:latin typeface="+mj-lt"/>
              </a:rPr>
              <a:t>모델은 대중의 의견을 집약한 결과를 반영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dirty="0">
                <a:latin typeface="+mj-lt"/>
              </a:rPr>
              <a:t>적절한 프롬프트로 합리적 판단 가능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en-US" altLang="ko-KR" sz="1400" dirty="0">
                <a:latin typeface="+mj-lt"/>
              </a:rPr>
              <a:t>GPT-4</a:t>
            </a:r>
            <a:r>
              <a:rPr lang="ko-KR" altLang="en-US" sz="1400" dirty="0">
                <a:latin typeface="+mj-lt"/>
              </a:rPr>
              <a:t>와 인간 평가자 간 </a:t>
            </a:r>
            <a:r>
              <a:rPr lang="ko-KR" altLang="en-US" sz="1400" dirty="0" err="1">
                <a:latin typeface="+mj-lt"/>
              </a:rPr>
              <a:t>일치율</a:t>
            </a:r>
            <a:r>
              <a:rPr lang="en-US" altLang="ko-KR" sz="1400" dirty="0">
                <a:latin typeface="+mj-lt"/>
              </a:rPr>
              <a:t>: 85% (Zheng et al., 2023).</a:t>
            </a:r>
          </a:p>
          <a:p>
            <a:pPr lvl="1"/>
            <a:r>
              <a:rPr lang="en-US" altLang="ko-KR" sz="1400" dirty="0">
                <a:latin typeface="+mj-lt"/>
              </a:rPr>
              <a:t>AI </a:t>
            </a:r>
            <a:r>
              <a:rPr lang="ko-KR" altLang="en-US" sz="1400" dirty="0">
                <a:latin typeface="+mj-lt"/>
              </a:rPr>
              <a:t>평가자와 인간 리더보드 간 상관관계</a:t>
            </a:r>
            <a:r>
              <a:rPr lang="en-US" altLang="ko-KR" sz="1400" dirty="0">
                <a:latin typeface="+mj-lt"/>
              </a:rPr>
              <a:t>: 0.98 (Dubois et al., 2023).</a:t>
            </a:r>
          </a:p>
          <a:p>
            <a:r>
              <a:rPr lang="ko-KR" altLang="en-US" sz="1600" dirty="0">
                <a:latin typeface="+mj-lt"/>
              </a:rPr>
              <a:t>추가 기능</a:t>
            </a:r>
          </a:p>
          <a:p>
            <a:pPr lvl="1"/>
            <a:r>
              <a:rPr lang="ko-KR" altLang="en-US" sz="1400" dirty="0">
                <a:latin typeface="+mj-lt"/>
              </a:rPr>
              <a:t>평가 결과에 대한 설명 제공 가능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en-US" altLang="ko-KR" sz="1300" dirty="0">
                <a:latin typeface="+mj-lt"/>
              </a:rPr>
              <a:t>Figure 3-7: GPT-4</a:t>
            </a:r>
            <a:r>
              <a:rPr lang="ko-KR" altLang="en-US" sz="1300" dirty="0">
                <a:latin typeface="+mj-lt"/>
              </a:rPr>
              <a:t>가 평가와 판단 근거를 설명한 사례</a:t>
            </a:r>
            <a:r>
              <a:rPr lang="en-US" altLang="ko-KR" sz="1300" dirty="0">
                <a:latin typeface="+mj-lt"/>
              </a:rPr>
              <a:t>.</a:t>
            </a:r>
          </a:p>
          <a:p>
            <a:r>
              <a:rPr lang="ko-KR" altLang="en-US" sz="1600" dirty="0">
                <a:latin typeface="+mj-lt"/>
              </a:rPr>
              <a:t>의의</a:t>
            </a:r>
          </a:p>
          <a:p>
            <a:pPr lvl="1"/>
            <a:r>
              <a:rPr lang="ko-KR" altLang="en-US" sz="1400" dirty="0">
                <a:latin typeface="+mj-lt"/>
              </a:rPr>
              <a:t>다양한 애플리케이션에서 활용 가능</a:t>
            </a:r>
            <a:r>
              <a:rPr lang="en-US" altLang="ko-KR" sz="1400" dirty="0">
                <a:latin typeface="+mj-lt"/>
              </a:rPr>
              <a:t>.</a:t>
            </a:r>
          </a:p>
          <a:p>
            <a:pPr lvl="1"/>
            <a:r>
              <a:rPr lang="ko-KR" altLang="en-US" sz="1400" dirty="0">
                <a:latin typeface="+mj-lt"/>
              </a:rPr>
              <a:t>인간 평가 수준에 도달하지 못하더라도</a:t>
            </a:r>
            <a:r>
              <a:rPr lang="en-US" altLang="ko-KR" sz="1400" dirty="0">
                <a:latin typeface="+mj-lt"/>
              </a:rPr>
              <a:t>, </a:t>
            </a:r>
            <a:r>
              <a:rPr lang="ko-KR" altLang="en-US" sz="1400" dirty="0">
                <a:latin typeface="+mj-lt"/>
              </a:rPr>
              <a:t>프로젝트 개발과 초기 방향 설정에 충분히 신뢰할 수 있는 도구로 활용</a:t>
            </a:r>
            <a:r>
              <a:rPr lang="en-US" altLang="ko-KR" sz="1400" dirty="0">
                <a:latin typeface="+mj-lt"/>
              </a:rPr>
              <a:t>.</a:t>
            </a:r>
          </a:p>
        </p:txBody>
      </p:sp>
      <p:pic>
        <p:nvPicPr>
          <p:cNvPr id="2" name="내용 개체 틀 1" descr="텍스트, 스크린샷, 폰트, 문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3CF7510-F641-625B-A0DD-9F9703931D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11413"/>
            <a:ext cx="5181600" cy="417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3016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58069-D94C-8902-21C4-3A6BD8215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8C8D4C1D-44F8-0F7E-8C5F-4613D47FB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</a:t>
            </a:r>
            <a:r>
              <a:rPr lang="ko-KR" altLang="en-US" dirty="0" err="1"/>
              <a:t>를</a:t>
            </a:r>
            <a:r>
              <a:rPr lang="ko-KR" altLang="en-US" dirty="0"/>
              <a:t> 판사로 사용하는 방법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45D6DE1A-5A70-FEF3-44A1-9BCEDCC756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ko-KR" sz="1100" dirty="0"/>
              <a:t>AI </a:t>
            </a:r>
            <a:r>
              <a:rPr lang="ko-KR" altLang="en-US" sz="1100" dirty="0"/>
              <a:t>판사의 주요 역할</a:t>
            </a:r>
          </a:p>
          <a:p>
            <a:pPr lvl="1"/>
            <a:r>
              <a:rPr lang="ko-KR" altLang="en-US" sz="1050" dirty="0"/>
              <a:t>응답 평가 방식</a:t>
            </a:r>
            <a:r>
              <a:rPr lang="en-US" altLang="ko-KR" sz="1050" dirty="0"/>
              <a:t>:</a:t>
            </a:r>
          </a:p>
          <a:p>
            <a:pPr lvl="2"/>
            <a:r>
              <a:rPr lang="ko-KR" altLang="en-US" sz="900" dirty="0"/>
              <a:t>응답 자체 평가</a:t>
            </a:r>
            <a:r>
              <a:rPr lang="en-US" altLang="ko-KR" sz="900" dirty="0"/>
              <a:t>: </a:t>
            </a:r>
            <a:r>
              <a:rPr lang="ko-KR" altLang="en-US" sz="900" dirty="0"/>
              <a:t>품질을 </a:t>
            </a:r>
            <a:r>
              <a:rPr lang="en-US" altLang="ko-KR" sz="900" dirty="0"/>
              <a:t>1~5</a:t>
            </a:r>
            <a:r>
              <a:rPr lang="ko-KR" altLang="en-US" sz="900" dirty="0"/>
              <a:t>점으로 평가</a:t>
            </a:r>
            <a:r>
              <a:rPr lang="en-US" altLang="ko-KR" sz="900" dirty="0"/>
              <a:t>.</a:t>
            </a:r>
          </a:p>
          <a:p>
            <a:pPr lvl="2"/>
            <a:r>
              <a:rPr lang="ko-KR" altLang="en-US" sz="900" dirty="0"/>
              <a:t>참조 데이터 비교</a:t>
            </a:r>
            <a:r>
              <a:rPr lang="en-US" altLang="ko-KR" sz="900" dirty="0"/>
              <a:t>: </a:t>
            </a:r>
            <a:r>
              <a:rPr lang="ko-KR" altLang="en-US" sz="900" dirty="0"/>
              <a:t>생성된 응답이 참조와 동일한지 평가</a:t>
            </a:r>
            <a:r>
              <a:rPr lang="en-US" altLang="ko-KR" sz="900" dirty="0"/>
              <a:t>.</a:t>
            </a:r>
          </a:p>
          <a:p>
            <a:pPr lvl="2"/>
            <a:r>
              <a:rPr lang="ko-KR" altLang="en-US" sz="900" dirty="0"/>
              <a:t>응답 간 비교</a:t>
            </a:r>
            <a:r>
              <a:rPr lang="en-US" altLang="ko-KR" sz="900" dirty="0"/>
              <a:t>: </a:t>
            </a:r>
            <a:r>
              <a:rPr lang="ko-KR" altLang="en-US" sz="900" dirty="0"/>
              <a:t>두 응답 중 더 나은 것을 선택</a:t>
            </a:r>
            <a:r>
              <a:rPr lang="en-US" altLang="ko-KR" sz="900" dirty="0"/>
              <a:t>.</a:t>
            </a:r>
          </a:p>
          <a:p>
            <a:r>
              <a:rPr lang="en-US" altLang="ko-KR" sz="1100" dirty="0"/>
              <a:t>AI </a:t>
            </a:r>
            <a:r>
              <a:rPr lang="ko-KR" altLang="en-US" sz="1100" dirty="0"/>
              <a:t>평가 기준</a:t>
            </a:r>
          </a:p>
          <a:p>
            <a:pPr lvl="1"/>
            <a:r>
              <a:rPr lang="ko-KR" altLang="en-US" sz="1050" dirty="0"/>
              <a:t>기준 예시 </a:t>
            </a:r>
            <a:r>
              <a:rPr lang="en-US" altLang="ko-KR" sz="1050" dirty="0"/>
              <a:t>(Table 3-3):</a:t>
            </a:r>
          </a:p>
          <a:p>
            <a:pPr lvl="2"/>
            <a:r>
              <a:rPr lang="en-US" altLang="ko-KR" sz="900" dirty="0"/>
              <a:t>Azure AI Studio: </a:t>
            </a:r>
            <a:r>
              <a:rPr lang="ko-KR" altLang="en-US" sz="900" dirty="0"/>
              <a:t>근거</a:t>
            </a:r>
            <a:r>
              <a:rPr lang="en-US" altLang="ko-KR" sz="900" dirty="0"/>
              <a:t>, </a:t>
            </a:r>
            <a:r>
              <a:rPr lang="ko-KR" altLang="en-US" sz="900" dirty="0"/>
              <a:t>유창성</a:t>
            </a:r>
            <a:r>
              <a:rPr lang="en-US" altLang="ko-KR" sz="900" dirty="0"/>
              <a:t>, </a:t>
            </a:r>
            <a:r>
              <a:rPr lang="ko-KR" altLang="en-US" sz="900" dirty="0"/>
              <a:t>유사성 등</a:t>
            </a:r>
            <a:r>
              <a:rPr lang="en-US" altLang="ko-KR" sz="900" dirty="0"/>
              <a:t>.</a:t>
            </a:r>
          </a:p>
          <a:p>
            <a:pPr lvl="2"/>
            <a:r>
              <a:rPr lang="en-US" altLang="ko-KR" sz="900" dirty="0" err="1"/>
              <a:t>LangChain</a:t>
            </a:r>
            <a:r>
              <a:rPr lang="en-US" altLang="ko-KR" sz="900" dirty="0"/>
              <a:t>: </a:t>
            </a:r>
            <a:r>
              <a:rPr lang="ko-KR" altLang="en-US" sz="900" dirty="0"/>
              <a:t>정확성</a:t>
            </a:r>
            <a:r>
              <a:rPr lang="en-US" altLang="ko-KR" sz="900" dirty="0"/>
              <a:t>, </a:t>
            </a:r>
            <a:r>
              <a:rPr lang="ko-KR" altLang="en-US" sz="900" dirty="0"/>
              <a:t>유해성</a:t>
            </a:r>
            <a:r>
              <a:rPr lang="en-US" altLang="ko-KR" sz="900" dirty="0"/>
              <a:t>, </a:t>
            </a:r>
            <a:r>
              <a:rPr lang="ko-KR" altLang="en-US" sz="900" dirty="0"/>
              <a:t>도움 여부 등</a:t>
            </a:r>
            <a:r>
              <a:rPr lang="en-US" altLang="ko-KR" sz="900" dirty="0"/>
              <a:t>.</a:t>
            </a:r>
          </a:p>
          <a:p>
            <a:pPr lvl="2"/>
            <a:r>
              <a:rPr lang="en-US" altLang="ko-KR" sz="900" dirty="0"/>
              <a:t>Ragas: </a:t>
            </a:r>
            <a:r>
              <a:rPr lang="ko-KR" altLang="en-US" sz="900" dirty="0"/>
              <a:t>신뢰도</a:t>
            </a:r>
            <a:r>
              <a:rPr lang="en-US" altLang="ko-KR" sz="900" dirty="0"/>
              <a:t>, </a:t>
            </a:r>
            <a:r>
              <a:rPr lang="ko-KR" altLang="en-US" sz="900" dirty="0"/>
              <a:t>응답 관련성 등</a:t>
            </a:r>
            <a:r>
              <a:rPr lang="en-US" altLang="ko-KR" sz="900" dirty="0"/>
              <a:t>.</a:t>
            </a:r>
          </a:p>
          <a:p>
            <a:pPr lvl="1"/>
            <a:r>
              <a:rPr lang="ko-KR" altLang="en-US" sz="1050" dirty="0"/>
              <a:t>기준은 도구와 프롬프트 설정에 따라 다름</a:t>
            </a:r>
            <a:r>
              <a:rPr lang="en-US" altLang="ko-KR" sz="1050" dirty="0"/>
              <a:t>.</a:t>
            </a:r>
          </a:p>
        </p:txBody>
      </p:sp>
      <p:sp>
        <p:nvSpPr>
          <p:cNvPr id="11" name="내용 개체 틀 10">
            <a:extLst>
              <a:ext uri="{FF2B5EF4-FFF2-40B4-BE49-F238E27FC236}">
                <a16:creationId xmlns:a16="http://schemas.microsoft.com/office/drawing/2014/main" id="{5C2B6798-A6ED-0098-7991-9A69C735D5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ko-KR" altLang="en-US" sz="1100" dirty="0"/>
              <a:t>효과적 프롬프트 작성</a:t>
            </a:r>
          </a:p>
          <a:p>
            <a:pPr lvl="1"/>
            <a:r>
              <a:rPr lang="ko-KR" altLang="en-US" sz="1050" dirty="0"/>
              <a:t>명확한 지침</a:t>
            </a:r>
            <a:r>
              <a:rPr lang="en-US" altLang="ko-KR" sz="1050" dirty="0"/>
              <a:t>: </a:t>
            </a:r>
            <a:r>
              <a:rPr lang="ko-KR" altLang="en-US" sz="1050" dirty="0"/>
              <a:t>작업</a:t>
            </a:r>
            <a:r>
              <a:rPr lang="en-US" altLang="ko-KR" sz="1050" dirty="0"/>
              <a:t>, </a:t>
            </a:r>
            <a:r>
              <a:rPr lang="ko-KR" altLang="en-US" sz="1050" dirty="0"/>
              <a:t>평가 기준</a:t>
            </a:r>
            <a:r>
              <a:rPr lang="en-US" altLang="ko-KR" sz="1050" dirty="0"/>
              <a:t>, </a:t>
            </a:r>
            <a:r>
              <a:rPr lang="ko-KR" altLang="en-US" sz="1050" dirty="0"/>
              <a:t>점수 체계 명확히 설명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050" dirty="0"/>
              <a:t>예제 포함</a:t>
            </a:r>
            <a:r>
              <a:rPr lang="en-US" altLang="ko-KR" sz="1050" dirty="0"/>
              <a:t>: </a:t>
            </a:r>
            <a:r>
              <a:rPr lang="ko-KR" altLang="en-US" sz="1050" dirty="0" err="1"/>
              <a:t>점수별</a:t>
            </a:r>
            <a:r>
              <a:rPr lang="ko-KR" altLang="en-US" sz="1050" dirty="0"/>
              <a:t> 응답 사례와 이유 제공 → 품질 향상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050" dirty="0"/>
              <a:t>평가 결과 </a:t>
            </a:r>
            <a:r>
              <a:rPr lang="en-US" altLang="ko-KR" sz="1050" dirty="0"/>
              <a:t>:</a:t>
            </a:r>
            <a:r>
              <a:rPr lang="ko-KR" altLang="en-US" sz="1050" dirty="0"/>
              <a:t> 분류</a:t>
            </a:r>
            <a:r>
              <a:rPr lang="en-US" altLang="ko-KR" sz="1050" dirty="0"/>
              <a:t>,</a:t>
            </a:r>
            <a:r>
              <a:rPr lang="ko-KR" altLang="en-US" sz="1050" dirty="0"/>
              <a:t> 이산적인 숫자</a:t>
            </a:r>
            <a:r>
              <a:rPr lang="en-US" altLang="ko-KR" sz="1050" dirty="0"/>
              <a:t>,</a:t>
            </a:r>
            <a:r>
              <a:rPr lang="ko-KR" altLang="en-US" sz="1050" dirty="0"/>
              <a:t> 연속적인 숫자</a:t>
            </a:r>
            <a:endParaRPr lang="en-US" altLang="ko-KR" sz="1050" dirty="0"/>
          </a:p>
          <a:p>
            <a:pPr lvl="1"/>
            <a:r>
              <a:rPr lang="ko-KR" altLang="en-US" sz="1050" dirty="0"/>
              <a:t>예시</a:t>
            </a:r>
            <a:r>
              <a:rPr lang="en-US" altLang="ko-KR" sz="1050" dirty="0"/>
              <a:t>:</a:t>
            </a:r>
            <a:r>
              <a:rPr lang="ko-KR" altLang="en-US" sz="1050" dirty="0"/>
              <a:t> </a:t>
            </a:r>
            <a:r>
              <a:rPr lang="en-US" altLang="ko-KR" sz="1050" dirty="0"/>
              <a:t>"</a:t>
            </a:r>
            <a:r>
              <a:rPr lang="ko-KR" altLang="en-US" sz="1050" dirty="0"/>
              <a:t>질문과 응답 간 관련성을 </a:t>
            </a:r>
            <a:r>
              <a:rPr lang="en-US" altLang="ko-KR" sz="1050" dirty="0"/>
              <a:t>1~5</a:t>
            </a:r>
            <a:r>
              <a:rPr lang="ko-KR" altLang="en-US" sz="1050" dirty="0"/>
              <a:t>점으로 평가하고 이유를 설명하세요</a:t>
            </a:r>
            <a:r>
              <a:rPr lang="en-US" altLang="ko-KR" sz="1050" dirty="0"/>
              <a:t>.”</a:t>
            </a:r>
          </a:p>
          <a:p>
            <a:pPr lvl="1"/>
            <a:r>
              <a:rPr lang="ko-KR" altLang="en-US" sz="1050" dirty="0"/>
              <a:t>팁</a:t>
            </a:r>
            <a:r>
              <a:rPr lang="en-US" altLang="ko-KR" sz="1050" dirty="0"/>
              <a:t>: </a:t>
            </a:r>
            <a:r>
              <a:rPr lang="ko-KR" altLang="en-US" sz="1050" dirty="0"/>
              <a:t>숫자보다 텍스트 기반 평가에</a:t>
            </a:r>
            <a:r>
              <a:rPr lang="en-US" altLang="ko-KR" sz="1050" dirty="0"/>
              <a:t>,</a:t>
            </a:r>
            <a:r>
              <a:rPr lang="ko-KR" altLang="en-US" sz="1050" dirty="0"/>
              <a:t> 연속보다 이산적 숫자에서 더 잘 작동</a:t>
            </a:r>
            <a:r>
              <a:rPr lang="en-US" altLang="ko-KR" sz="1050" dirty="0"/>
              <a:t>.</a:t>
            </a:r>
          </a:p>
          <a:p>
            <a:r>
              <a:rPr lang="ko-KR" altLang="en-US" sz="1100" dirty="0"/>
              <a:t>시각적 예시</a:t>
            </a:r>
          </a:p>
          <a:p>
            <a:pPr lvl="1"/>
            <a:r>
              <a:rPr lang="en-US" altLang="ko-KR" sz="1050" dirty="0"/>
              <a:t>Figure 3-8: AI </a:t>
            </a:r>
            <a:r>
              <a:rPr lang="ko-KR" altLang="en-US" sz="1050" dirty="0"/>
              <a:t>판사가 질문과 응답 간의 품질을 평가하고 점수를 제공하는 과정</a:t>
            </a:r>
            <a:r>
              <a:rPr lang="en-US" altLang="ko-KR" sz="1050" dirty="0"/>
              <a:t>.</a:t>
            </a:r>
          </a:p>
          <a:p>
            <a:pPr lvl="1"/>
            <a:r>
              <a:rPr lang="en-US" altLang="ko-KR" sz="1050" dirty="0"/>
              <a:t>AI</a:t>
            </a:r>
            <a:r>
              <a:rPr lang="ko-KR" altLang="en-US" sz="1050" dirty="0"/>
              <a:t>는 결과와 이유를 명확히 설명하여 평가를 투명하게 만듦</a:t>
            </a:r>
            <a:r>
              <a:rPr lang="en-US" altLang="ko-KR" sz="1050" dirty="0"/>
              <a:t>.</a:t>
            </a:r>
          </a:p>
        </p:txBody>
      </p:sp>
      <p:pic>
        <p:nvPicPr>
          <p:cNvPr id="12" name="내용 개체 틀 1" descr="텍스트, 스크린샷, 도표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708DCA7-3FF4-5A24-EAF6-16CEE4BAA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4272" y="4175524"/>
            <a:ext cx="4710545" cy="2001439"/>
          </a:xfrm>
          <a:prstGeom prst="rect">
            <a:avLst/>
          </a:prstGeom>
        </p:spPr>
      </p:pic>
      <p:pic>
        <p:nvPicPr>
          <p:cNvPr id="13" name="그림 12" descr="텍스트, 폰트, 영수증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806B27F-36CA-CCF8-E4ED-94A0B1C32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565" y="4239744"/>
            <a:ext cx="5093954" cy="124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09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B5EE9-92FA-B935-EC5A-072C76F1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평가의 중요성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BB196D-15A7-CA11-5FF9-22BA877A0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" altLang="ko-KR" dirty="0"/>
              <a:t>AI </a:t>
            </a:r>
            <a:r>
              <a:rPr lang="ko-KR" altLang="en-US" dirty="0"/>
              <a:t>응용 프로그램 개발의 가장 큰 걸림돌 </a:t>
            </a:r>
            <a:r>
              <a:rPr lang="en-US" altLang="ko-KR" dirty="0"/>
              <a:t>= </a:t>
            </a:r>
            <a:r>
              <a:rPr lang="ko-KR" altLang="en-US" b="1" dirty="0"/>
              <a:t>평가</a:t>
            </a:r>
            <a:endParaRPr lang="en-US" altLang="ko-KR" b="1" dirty="0"/>
          </a:p>
          <a:p>
            <a:pPr>
              <a:buFont typeface="+mj-lt"/>
              <a:buAutoNum type="arabicPeriod"/>
            </a:pPr>
            <a:r>
              <a:rPr lang="ko-KR" altLang="en-US" dirty="0"/>
              <a:t>평가의 핵심 역할</a:t>
            </a:r>
            <a:r>
              <a:rPr lang="en-US" altLang="ko-KR" dirty="0"/>
              <a:t>:</a:t>
            </a:r>
          </a:p>
          <a:p>
            <a:pPr lvl="1">
              <a:buFont typeface="+mj-lt"/>
              <a:buAutoNum type="arabicPeriod"/>
            </a:pPr>
            <a:r>
              <a:rPr lang="ko-KR" altLang="en-US" b="1" dirty="0"/>
              <a:t>위험 완화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실패 지점 식별 및 개선</a:t>
            </a:r>
            <a:r>
              <a:rPr lang="en-US" altLang="ko-KR" dirty="0"/>
              <a:t>)</a:t>
            </a:r>
          </a:p>
          <a:p>
            <a:pPr lvl="1">
              <a:buFont typeface="+mj-lt"/>
              <a:buAutoNum type="arabicPeriod"/>
            </a:pPr>
            <a:r>
              <a:rPr lang="ko-KR" altLang="en-US" b="1" dirty="0"/>
              <a:t>기회 발견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새로운 가능성 탐색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체계적인 평가로 신뢰성과 반복성 강화 필요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16656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EA6F8A70-310B-311E-9280-2B29756FF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 </a:t>
            </a:r>
            <a:r>
              <a:rPr lang="ko-KR" altLang="en-US" dirty="0" err="1"/>
              <a:t>판정자로서의</a:t>
            </a:r>
            <a:r>
              <a:rPr lang="ko-KR" altLang="en-US" dirty="0"/>
              <a:t> 한계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C35A28B-C7A9-3B89-5AF4-D928DBC2C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신뢰성 부족</a:t>
            </a:r>
          </a:p>
          <a:p>
            <a:pPr lvl="1"/>
            <a:r>
              <a:rPr lang="en-US" altLang="ko-KR" sz="1800" dirty="0"/>
              <a:t>AI</a:t>
            </a:r>
            <a:r>
              <a:rPr lang="ko-KR" altLang="en-US" sz="1800" dirty="0"/>
              <a:t>로 </a:t>
            </a:r>
            <a:r>
              <a:rPr lang="en-US" altLang="ko-KR" sz="1800" dirty="0"/>
              <a:t>AI</a:t>
            </a:r>
            <a:r>
              <a:rPr lang="ko-KR" altLang="en-US" sz="1800" dirty="0" err="1"/>
              <a:t>를</a:t>
            </a:r>
            <a:r>
              <a:rPr lang="ko-KR" altLang="en-US" sz="1800" dirty="0"/>
              <a:t> 평가하는 것은 동어반복적으로 보일 수 있음</a:t>
            </a:r>
            <a:r>
              <a:rPr lang="en-US" altLang="ko-KR" sz="1800" dirty="0"/>
              <a:t>.</a:t>
            </a:r>
          </a:p>
          <a:p>
            <a:pPr lvl="1"/>
            <a:r>
              <a:rPr lang="en-US" altLang="ko-KR" sz="1800" dirty="0"/>
              <a:t>AI</a:t>
            </a:r>
            <a:r>
              <a:rPr lang="ko-KR" altLang="en-US" sz="1800" dirty="0"/>
              <a:t>의 확률적 특성은 평가 결과의 신뢰성을 떨어뜨릴 가능성</a:t>
            </a:r>
            <a:r>
              <a:rPr lang="en-US" altLang="ko-KR" sz="1800" dirty="0"/>
              <a:t>.</a:t>
            </a:r>
          </a:p>
          <a:p>
            <a:r>
              <a:rPr lang="ko-KR" altLang="en-US" sz="2000" dirty="0"/>
              <a:t>비용과 성능 문제</a:t>
            </a:r>
          </a:p>
          <a:p>
            <a:pPr lvl="1"/>
            <a:r>
              <a:rPr lang="en-US" altLang="ko-KR" sz="1800" dirty="0"/>
              <a:t>AI </a:t>
            </a:r>
            <a:r>
              <a:rPr lang="ko-KR" altLang="en-US" sz="1800" dirty="0"/>
              <a:t>판정자는 비용 증가와 평가 지연을 초래할 수 있음</a:t>
            </a:r>
            <a:r>
              <a:rPr lang="en-US" altLang="ko-KR" sz="1800" dirty="0"/>
              <a:t>.</a:t>
            </a:r>
          </a:p>
          <a:p>
            <a:pPr lvl="1"/>
            <a:r>
              <a:rPr lang="ko-KR" altLang="en-US" sz="1800" dirty="0"/>
              <a:t>특히 대규모 프로덕션 환경에서는 부담이 될 수 있음</a:t>
            </a:r>
            <a:r>
              <a:rPr lang="en-US" altLang="ko-KR" sz="1800" dirty="0"/>
              <a:t>.</a:t>
            </a:r>
          </a:p>
          <a:p>
            <a:r>
              <a:rPr lang="ko-KR" altLang="en-US" sz="2000" dirty="0"/>
              <a:t>제한적 활용</a:t>
            </a:r>
          </a:p>
          <a:p>
            <a:pPr lvl="1"/>
            <a:r>
              <a:rPr lang="ko-KR" altLang="en-US" sz="1800" dirty="0"/>
              <a:t>다른 평가 방법이 없는 상황</a:t>
            </a:r>
            <a:r>
              <a:rPr lang="en-US" altLang="ko-KR" sz="1800" dirty="0"/>
              <a:t>(</a:t>
            </a:r>
            <a:r>
              <a:rPr lang="ko-KR" altLang="en-US" sz="1800" dirty="0"/>
              <a:t>참조 데이터 부족 등</a:t>
            </a:r>
            <a:r>
              <a:rPr lang="en-US" altLang="ko-KR" sz="1800" dirty="0"/>
              <a:t>)</a:t>
            </a:r>
            <a:r>
              <a:rPr lang="ko-KR" altLang="en-US" sz="1800" dirty="0"/>
              <a:t>에서 대안적 선택지로 사용됨</a:t>
            </a:r>
            <a:r>
              <a:rPr lang="en-US" altLang="ko-KR" sz="1800" dirty="0"/>
              <a:t>.</a:t>
            </a:r>
          </a:p>
          <a:p>
            <a:pPr lvl="1"/>
            <a:r>
              <a:rPr lang="en-US" altLang="ko-KR" sz="1800" dirty="0"/>
              <a:t>AI </a:t>
            </a:r>
            <a:r>
              <a:rPr lang="ko-KR" altLang="en-US" sz="1800" dirty="0"/>
              <a:t>판정자의 한계를 극복하려면</a:t>
            </a:r>
            <a:r>
              <a:rPr lang="en-US" altLang="ko-KR" sz="1800" dirty="0"/>
              <a:t>, </a:t>
            </a:r>
            <a:r>
              <a:rPr lang="ko-KR" altLang="en-US" sz="1800" dirty="0"/>
              <a:t>신중한 적용과 추가적인 보완 필요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0230638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6D1668-A20D-5CF7-ECBB-5F6D37F72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AI </a:t>
            </a:r>
            <a:r>
              <a:rPr kumimoji="1" lang="ko-KR" altLang="en-US" dirty="0"/>
              <a:t>판정자의 불일치 문제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86248-19D9-C53F-1454-CB745E566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2000" dirty="0"/>
              <a:t>문제점</a:t>
            </a:r>
            <a:r>
              <a:rPr kumimoji="1" lang="en-US" altLang="ko-KR" sz="2000" dirty="0"/>
              <a:t>: </a:t>
            </a:r>
            <a:r>
              <a:rPr kumimoji="1" lang="ko-KR" altLang="en-US" sz="2000" dirty="0"/>
              <a:t>평가 결과의 불일치</a:t>
            </a:r>
          </a:p>
          <a:p>
            <a:pPr lvl="1"/>
            <a:r>
              <a:rPr kumimoji="1" lang="ko-KR" altLang="en-US" sz="1800" dirty="0"/>
              <a:t>확률적 특성으로 인해 동일한 입력이라도 다른 결과를 출력할 수 있음</a:t>
            </a:r>
            <a:r>
              <a:rPr kumimoji="1" lang="en-US" altLang="ko-KR" sz="1800" dirty="0"/>
              <a:t>.</a:t>
            </a:r>
          </a:p>
          <a:p>
            <a:pPr lvl="2"/>
            <a:r>
              <a:rPr kumimoji="1" lang="ko-KR" altLang="en-US" sz="1400" dirty="0"/>
              <a:t>동일한 판정자가 동일한 입력을 두 번 평가할 경우에도 결과가 다를 수 있음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800" dirty="0"/>
              <a:t>불일치는 재현성과 신뢰성을 떨어뜨림</a:t>
            </a:r>
            <a:r>
              <a:rPr kumimoji="1" lang="en-US" altLang="ko-KR" sz="1800" dirty="0"/>
              <a:t>.</a:t>
            </a:r>
          </a:p>
          <a:p>
            <a:r>
              <a:rPr kumimoji="1" lang="ko-KR" altLang="en-US" sz="2000" dirty="0"/>
              <a:t>일관성 향상 방법</a:t>
            </a:r>
          </a:p>
          <a:p>
            <a:pPr lvl="1"/>
            <a:r>
              <a:rPr kumimoji="1" lang="ko-KR" altLang="en-US" sz="1800" dirty="0"/>
              <a:t>프롬프트에 평가 예제 포함</a:t>
            </a:r>
            <a:r>
              <a:rPr kumimoji="1" lang="en-US" altLang="ko-KR" sz="1800" dirty="0"/>
              <a:t>:</a:t>
            </a:r>
          </a:p>
          <a:p>
            <a:pPr lvl="2"/>
            <a:r>
              <a:rPr kumimoji="1" lang="en-US" altLang="ko-KR" sz="1400" dirty="0"/>
              <a:t>Zheng et al. (2023):</a:t>
            </a:r>
          </a:p>
          <a:p>
            <a:pPr lvl="3"/>
            <a:r>
              <a:rPr kumimoji="1" lang="ko-KR" altLang="en-US" sz="1400" dirty="0"/>
              <a:t>예제 추가 시 일관성</a:t>
            </a:r>
            <a:r>
              <a:rPr kumimoji="1" lang="en-US" altLang="ko-KR" sz="1400" dirty="0"/>
              <a:t>: 65% → 77.5% </a:t>
            </a:r>
            <a:r>
              <a:rPr kumimoji="1" lang="ko-KR" altLang="en-US" sz="1400" dirty="0"/>
              <a:t>증가</a:t>
            </a:r>
            <a:r>
              <a:rPr kumimoji="1" lang="en-US" altLang="ko-KR" sz="1400" dirty="0"/>
              <a:t>.</a:t>
            </a:r>
          </a:p>
          <a:p>
            <a:pPr lvl="3"/>
            <a:r>
              <a:rPr kumimoji="1" lang="ko-KR" altLang="en-US" sz="1400" dirty="0"/>
              <a:t>그러나 정확성 증가로 이어지지 않을 수 있음</a:t>
            </a:r>
            <a:r>
              <a:rPr kumimoji="1" lang="en-US" altLang="ko-KR" sz="1400" dirty="0"/>
              <a:t>.</a:t>
            </a:r>
          </a:p>
          <a:p>
            <a:pPr lvl="3"/>
            <a:r>
              <a:rPr kumimoji="1" lang="ko-KR" altLang="en-US" sz="1400" dirty="0"/>
              <a:t>일관된 잘못된 판단 가능성 존재</a:t>
            </a:r>
            <a:r>
              <a:rPr kumimoji="1" lang="en-US" altLang="ko-KR" sz="1400" dirty="0"/>
              <a:t>.</a:t>
            </a:r>
          </a:p>
          <a:p>
            <a:pPr lvl="3"/>
            <a:r>
              <a:rPr kumimoji="1" lang="ko-KR" altLang="en-US" sz="1400" dirty="0"/>
              <a:t>긴 프롬프트는 추론 비용 증가 초래</a:t>
            </a:r>
            <a:r>
              <a:rPr kumimoji="1" lang="en-US" altLang="ko-KR" sz="1400" dirty="0"/>
              <a:t>.</a:t>
            </a:r>
          </a:p>
          <a:p>
            <a:pPr lvl="3"/>
            <a:r>
              <a:rPr kumimoji="1" lang="en-US" altLang="ko-KR" sz="1400" dirty="0"/>
              <a:t>Zheng et al.: </a:t>
            </a:r>
            <a:r>
              <a:rPr kumimoji="1" lang="ko-KR" altLang="en-US" sz="1400" dirty="0"/>
              <a:t>예제 추가로 </a:t>
            </a:r>
            <a:r>
              <a:rPr kumimoji="1" lang="en-US" altLang="ko-KR" sz="1400" dirty="0"/>
              <a:t>GPT-4 </a:t>
            </a:r>
            <a:r>
              <a:rPr kumimoji="1" lang="ko-KR" altLang="en-US" sz="1400" dirty="0"/>
              <a:t>비용 </a:t>
            </a:r>
            <a:r>
              <a:rPr kumimoji="1" lang="en-US" altLang="ko-KR" sz="1400" dirty="0"/>
              <a:t>4</a:t>
            </a:r>
            <a:r>
              <a:rPr kumimoji="1" lang="ko-KR" altLang="en-US" sz="1400" dirty="0"/>
              <a:t>배 증가</a:t>
            </a:r>
            <a:r>
              <a:rPr kumimoji="1"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756112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99709F-323F-8023-F9D0-FA4921CB9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기준 모호성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5DF73B-300F-5C12-E16F-9884F7F13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1600" dirty="0"/>
              <a:t>문제점</a:t>
            </a:r>
            <a:r>
              <a:rPr kumimoji="1" lang="en-US" altLang="ko-KR" sz="1600" dirty="0"/>
              <a:t>: </a:t>
            </a:r>
            <a:r>
              <a:rPr kumimoji="1" lang="ko-KR" altLang="en-US" sz="1600" dirty="0"/>
              <a:t>표준화 부족</a:t>
            </a:r>
          </a:p>
          <a:p>
            <a:pPr lvl="1"/>
            <a:r>
              <a:rPr kumimoji="1" lang="en-US" altLang="ko-KR" sz="1400" dirty="0"/>
              <a:t>AI </a:t>
            </a:r>
            <a:r>
              <a:rPr kumimoji="1" lang="ko-KR" altLang="en-US" sz="1400" dirty="0"/>
              <a:t>판정 기준은 표준화되어 있지 않아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모호성과 오용 가능성 존재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400" dirty="0"/>
              <a:t>동일한 기준</a:t>
            </a:r>
            <a:r>
              <a:rPr kumimoji="1" lang="en-US" altLang="ko-KR" sz="1400" dirty="0"/>
              <a:t>(Faithfulness)</a:t>
            </a:r>
            <a:r>
              <a:rPr kumimoji="1" lang="ko-KR" altLang="en-US" sz="1400" dirty="0"/>
              <a:t>이라도 도구마다 지침과 점수 체계가 다름</a:t>
            </a:r>
            <a:r>
              <a:rPr kumimoji="1" lang="en-US" altLang="ko-KR" sz="1400" dirty="0"/>
              <a:t>.</a:t>
            </a:r>
          </a:p>
          <a:p>
            <a:pPr lvl="1"/>
            <a:endParaRPr kumimoji="1" lang="en-US" altLang="ko-KR" sz="1400" dirty="0"/>
          </a:p>
          <a:p>
            <a:pPr lvl="1"/>
            <a:endParaRPr kumimoji="1" lang="en-US" altLang="ko-KR" sz="1400" dirty="0"/>
          </a:p>
          <a:p>
            <a:pPr lvl="1"/>
            <a:endParaRPr kumimoji="1" lang="en-US" altLang="ko-KR" sz="1400" dirty="0"/>
          </a:p>
          <a:p>
            <a:pPr lvl="1"/>
            <a:endParaRPr kumimoji="1" lang="en-US" altLang="ko-KR" sz="1400" dirty="0"/>
          </a:p>
          <a:p>
            <a:pPr lvl="1"/>
            <a:endParaRPr kumimoji="1" lang="en-US" altLang="ko-KR" sz="1400" dirty="0"/>
          </a:p>
          <a:p>
            <a:pPr lvl="1"/>
            <a:endParaRPr kumimoji="1" lang="en-US" altLang="ko-KR" sz="1400" dirty="0"/>
          </a:p>
          <a:p>
            <a:pPr lvl="1"/>
            <a:endParaRPr kumimoji="1" lang="en-US" altLang="ko-KR" sz="1400" dirty="0"/>
          </a:p>
          <a:p>
            <a:r>
              <a:rPr kumimoji="1" lang="ko-KR" altLang="en-US" sz="1600" dirty="0"/>
              <a:t>판정 일관성 문제</a:t>
            </a:r>
          </a:p>
          <a:p>
            <a:pPr lvl="1"/>
            <a:r>
              <a:rPr kumimoji="1" lang="en-US" altLang="ko-KR" sz="1400" dirty="0"/>
              <a:t>AI </a:t>
            </a:r>
            <a:r>
              <a:rPr kumimoji="1" lang="ko-KR" altLang="en-US" sz="1400" dirty="0"/>
              <a:t>판정자의 기준과 프롬프트가 변하면 동일한 애플리케이션에서도 평가 결과가 달라질 수 있음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400" dirty="0"/>
              <a:t>판정자의 변경이 평가 결과의 변화를 초래했는지</a:t>
            </a:r>
            <a:r>
              <a:rPr kumimoji="1" lang="en-US" altLang="ko-KR" sz="1400" dirty="0"/>
              <a:t>, </a:t>
            </a:r>
            <a:r>
              <a:rPr kumimoji="1" lang="ko-KR" altLang="en-US" sz="1400" dirty="0"/>
              <a:t>실제 애플리케이션의 변화 때문인지 구분하기 어려움</a:t>
            </a:r>
            <a:r>
              <a:rPr kumimoji="1" lang="en-US" altLang="ko-KR" sz="1400" dirty="0"/>
              <a:t>.</a:t>
            </a:r>
          </a:p>
          <a:p>
            <a:r>
              <a:rPr kumimoji="1" lang="ko-KR" altLang="en-US" sz="1600" dirty="0"/>
              <a:t>신뢰성 확보 팁</a:t>
            </a:r>
          </a:p>
          <a:p>
            <a:pPr lvl="1"/>
            <a:r>
              <a:rPr kumimoji="1" lang="ko-KR" altLang="en-US" sz="1400" dirty="0"/>
              <a:t>판정에 사용된 모델과 프롬프트를 기록 및 확인해야 함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400" dirty="0"/>
              <a:t>판정자와 애플리케이션 관리 팀 간 긴밀한 소통 필요</a:t>
            </a:r>
            <a:r>
              <a:rPr kumimoji="1" lang="en-US" altLang="ko-KR" sz="1400" dirty="0"/>
              <a:t>.</a:t>
            </a:r>
            <a:endParaRPr kumimoji="1" lang="ko-KR" altLang="en-US" sz="1400" dirty="0"/>
          </a:p>
        </p:txBody>
      </p:sp>
      <p:pic>
        <p:nvPicPr>
          <p:cNvPr id="7" name="그림 6" descr="텍스트, 스크린샷, 폰트, 화이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947C9CC-ED74-7AFE-4DC3-DF67003535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47" y="2755313"/>
            <a:ext cx="6643412" cy="163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2134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CFCDB7-6BCA-32FB-2137-F96D39803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비용 증가와 지연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984BB9-C8A8-7D50-43A6-2A0CFC286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sz="1800" dirty="0"/>
              <a:t> AI </a:t>
            </a:r>
            <a:r>
              <a:rPr kumimoji="1" lang="ko-KR" altLang="en-US" sz="1800" dirty="0"/>
              <a:t>판정자의 비용 문제</a:t>
            </a:r>
          </a:p>
          <a:p>
            <a:pPr lvl="1"/>
            <a:r>
              <a:rPr kumimoji="1" lang="ko-KR" altLang="en-US" sz="1600" dirty="0"/>
              <a:t>프로덕션에서의 활용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</a:t>
            </a:r>
            <a:r>
              <a:rPr kumimoji="1" lang="en-US" altLang="ko-KR" sz="1600" dirty="0"/>
              <a:t>AI </a:t>
            </a:r>
            <a:r>
              <a:rPr kumimoji="1" lang="ko-KR" altLang="en-US" sz="1600" dirty="0"/>
              <a:t>판정자를 안전 장치로 사용하여 양호한 응답만 표시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ko-KR" altLang="en-US" sz="1600" dirty="0"/>
              <a:t>비용 증가 요인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ko-KR" altLang="en-US" sz="1050" dirty="0"/>
              <a:t>강력한 모델 사용 시 </a:t>
            </a:r>
            <a:r>
              <a:rPr kumimoji="1" lang="en-US" altLang="ko-KR" sz="1050" dirty="0"/>
              <a:t>API </a:t>
            </a:r>
            <a:r>
              <a:rPr kumimoji="1" lang="ko-KR" altLang="en-US" sz="1050" dirty="0"/>
              <a:t>호출 수 증가</a:t>
            </a:r>
            <a:r>
              <a:rPr kumimoji="1" lang="en-US" altLang="ko-KR" sz="1050" dirty="0"/>
              <a:t>.</a:t>
            </a:r>
          </a:p>
          <a:p>
            <a:pPr lvl="2"/>
            <a:r>
              <a:rPr kumimoji="1" lang="ko-KR" altLang="en-US" sz="1050" dirty="0"/>
              <a:t>예</a:t>
            </a:r>
            <a:r>
              <a:rPr kumimoji="1" lang="en-US" altLang="ko-KR" sz="1050" dirty="0"/>
              <a:t>: GPT-4</a:t>
            </a:r>
            <a:r>
              <a:rPr kumimoji="1" lang="ko-KR" altLang="en-US" sz="1050" dirty="0"/>
              <a:t>로 응답 생성 </a:t>
            </a:r>
            <a:r>
              <a:rPr kumimoji="1" lang="en-US" altLang="ko-KR" sz="1050" dirty="0"/>
              <a:t>+ </a:t>
            </a:r>
            <a:r>
              <a:rPr kumimoji="1" lang="ko-KR" altLang="en-US" sz="1050" dirty="0"/>
              <a:t>평가 → 비용 </a:t>
            </a:r>
            <a:r>
              <a:rPr kumimoji="1" lang="en-US" altLang="ko-KR" sz="1050" dirty="0"/>
              <a:t>2</a:t>
            </a:r>
            <a:r>
              <a:rPr kumimoji="1" lang="ko-KR" altLang="en-US" sz="1050" dirty="0"/>
              <a:t>배 증가</a:t>
            </a:r>
            <a:r>
              <a:rPr kumimoji="1" lang="en-US" altLang="ko-KR" sz="1050" dirty="0"/>
              <a:t>.</a:t>
            </a:r>
          </a:p>
          <a:p>
            <a:pPr lvl="2"/>
            <a:r>
              <a:rPr kumimoji="1" lang="en-US" altLang="ko-KR" sz="1050" dirty="0"/>
              <a:t>3</a:t>
            </a:r>
            <a:r>
              <a:rPr kumimoji="1" lang="ko-KR" altLang="en-US" sz="1050" dirty="0"/>
              <a:t>가지 기준 평가 시 → 비용 </a:t>
            </a:r>
            <a:r>
              <a:rPr kumimoji="1" lang="en-US" altLang="ko-KR" sz="1050" dirty="0"/>
              <a:t>4</a:t>
            </a:r>
            <a:r>
              <a:rPr kumimoji="1" lang="ko-KR" altLang="en-US" sz="1050" dirty="0"/>
              <a:t>배 증가</a:t>
            </a:r>
            <a:r>
              <a:rPr kumimoji="1" lang="en-US" altLang="ko-KR" sz="1050" dirty="0"/>
              <a:t>.</a:t>
            </a:r>
          </a:p>
          <a:p>
            <a:r>
              <a:rPr kumimoji="1" lang="ko-KR" altLang="en-US" sz="1800" dirty="0"/>
              <a:t>비용 절감 방법</a:t>
            </a:r>
          </a:p>
          <a:p>
            <a:pPr lvl="1"/>
            <a:r>
              <a:rPr kumimoji="1" lang="ko-KR" altLang="en-US" sz="1600" dirty="0"/>
              <a:t>약한 모델 활용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ko-KR" altLang="en-US" sz="1050" dirty="0"/>
              <a:t>비용을 줄이기 위해 강력한 모델 대신 더 간단한 모델을 판정자로 사용</a:t>
            </a:r>
            <a:r>
              <a:rPr kumimoji="1" lang="en-US" altLang="ko-KR" sz="1050" dirty="0"/>
              <a:t>.</a:t>
            </a:r>
          </a:p>
          <a:p>
            <a:pPr lvl="1"/>
            <a:r>
              <a:rPr kumimoji="1" lang="en-US" altLang="ko-KR" sz="1600" dirty="0"/>
              <a:t>Spot-checking:</a:t>
            </a:r>
          </a:p>
          <a:p>
            <a:pPr lvl="2"/>
            <a:r>
              <a:rPr kumimoji="1" lang="ko-KR" altLang="en-US" sz="1050" dirty="0"/>
              <a:t>일부 응답만 평가 → 비용 절감 가능</a:t>
            </a:r>
            <a:r>
              <a:rPr kumimoji="1" lang="en-US" altLang="ko-KR" sz="1050" dirty="0"/>
              <a:t>.</a:t>
            </a:r>
          </a:p>
          <a:p>
            <a:pPr lvl="2"/>
            <a:r>
              <a:rPr kumimoji="1" lang="ko-KR" altLang="en-US" sz="1050" dirty="0"/>
              <a:t>샘플 비율이 클수록 신뢰도 증가</a:t>
            </a:r>
            <a:r>
              <a:rPr kumimoji="1" lang="en-US" altLang="ko-KR" sz="1050" dirty="0"/>
              <a:t>, </a:t>
            </a:r>
            <a:r>
              <a:rPr kumimoji="1" lang="ko-KR" altLang="en-US" sz="1050" dirty="0"/>
              <a:t>하지만 비용도 높아짐</a:t>
            </a:r>
            <a:r>
              <a:rPr kumimoji="1" lang="en-US" altLang="ko-KR" sz="1050" dirty="0"/>
              <a:t>.</a:t>
            </a:r>
          </a:p>
          <a:p>
            <a:r>
              <a:rPr kumimoji="1" lang="ko-KR" altLang="en-US" sz="1800" dirty="0"/>
              <a:t>지연 문제</a:t>
            </a:r>
          </a:p>
          <a:p>
            <a:pPr lvl="1"/>
            <a:r>
              <a:rPr kumimoji="1" lang="en-US" altLang="ko-KR" sz="1600" dirty="0"/>
              <a:t>AI </a:t>
            </a:r>
            <a:r>
              <a:rPr kumimoji="1" lang="ko-KR" altLang="en-US" sz="1600" dirty="0"/>
              <a:t>판정자의 사용은 응답 딜레이 증가를 초래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ko-KR" altLang="en-US" sz="1600" dirty="0"/>
              <a:t>위험 감소와 응답 지연 간의 트레이드오프 발생</a:t>
            </a:r>
            <a:r>
              <a:rPr kumimoji="1" lang="en-US" altLang="ko-KR" sz="1600" dirty="0"/>
              <a:t>.</a:t>
            </a:r>
          </a:p>
          <a:p>
            <a:pPr lvl="2"/>
            <a:r>
              <a:rPr kumimoji="1" lang="ko-KR" altLang="en-US" sz="1050" dirty="0"/>
              <a:t>엄격한 지연 요구사항이 있는 애플리케이션에서는 사용 어려울 수 있음</a:t>
            </a:r>
            <a:r>
              <a:rPr kumimoji="1" lang="en-US" altLang="ko-KR" sz="1050" dirty="0"/>
              <a:t>.</a:t>
            </a:r>
            <a:endParaRPr kumimoji="1"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7790536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5836CA-4050-18CF-BC5F-39943917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AI </a:t>
            </a:r>
            <a:r>
              <a:rPr kumimoji="1" lang="ko-KR" altLang="en-US" dirty="0" err="1"/>
              <a:t>판정자로서의</a:t>
            </a:r>
            <a:r>
              <a:rPr kumimoji="1" lang="ko-KR" altLang="en-US" dirty="0"/>
              <a:t> 편향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7A6327-CDE0-0EE1-0E19-600908A20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ko-KR" altLang="en-US" sz="1800" dirty="0"/>
              <a:t>주요 편향 유형</a:t>
            </a:r>
          </a:p>
          <a:p>
            <a:pPr lvl="1"/>
            <a:r>
              <a:rPr kumimoji="1" lang="ko-KR" altLang="en-US" sz="1600" dirty="0"/>
              <a:t>자기 편향</a:t>
            </a:r>
            <a:r>
              <a:rPr kumimoji="1" lang="en-US" altLang="ko-KR" sz="1600" dirty="0"/>
              <a:t>(Self-bias)</a:t>
            </a:r>
          </a:p>
          <a:p>
            <a:pPr lvl="2"/>
            <a:r>
              <a:rPr kumimoji="1" lang="ko-KR" altLang="en-US" sz="1200" dirty="0"/>
              <a:t>모델이 자신이 생성한 응답을 더 선호</a:t>
            </a:r>
            <a:r>
              <a:rPr kumimoji="1" lang="en-US" altLang="ko-KR" sz="1200" dirty="0"/>
              <a:t>.</a:t>
            </a:r>
          </a:p>
          <a:p>
            <a:pPr lvl="2"/>
            <a:r>
              <a:rPr kumimoji="1" lang="en-US" altLang="ko-KR" sz="1200" dirty="0"/>
              <a:t>Zheng et al. (2023):</a:t>
            </a:r>
          </a:p>
          <a:p>
            <a:pPr lvl="3"/>
            <a:r>
              <a:rPr kumimoji="1" lang="en-US" altLang="ko-KR" sz="1000" dirty="0"/>
              <a:t>GPT-4: </a:t>
            </a:r>
            <a:r>
              <a:rPr kumimoji="1" lang="ko-KR" altLang="en-US" sz="1000" dirty="0"/>
              <a:t>자기 응답에 </a:t>
            </a:r>
            <a:r>
              <a:rPr kumimoji="1" lang="en-US" altLang="ko-KR" sz="1000" dirty="0"/>
              <a:t>10% </a:t>
            </a:r>
            <a:r>
              <a:rPr kumimoji="1" lang="ko-KR" altLang="en-US" sz="1000" dirty="0"/>
              <a:t>더 높은 승률</a:t>
            </a:r>
            <a:r>
              <a:rPr kumimoji="1" lang="en-US" altLang="ko-KR" sz="1000" dirty="0"/>
              <a:t>.</a:t>
            </a:r>
          </a:p>
          <a:p>
            <a:pPr lvl="3"/>
            <a:r>
              <a:rPr kumimoji="1" lang="en-US" altLang="ko-KR" sz="1000" dirty="0"/>
              <a:t>Claude-v1: </a:t>
            </a:r>
            <a:r>
              <a:rPr kumimoji="1" lang="ko-KR" altLang="en-US" sz="1000" dirty="0"/>
              <a:t>자기 응답에 </a:t>
            </a:r>
            <a:r>
              <a:rPr kumimoji="1" lang="en-US" altLang="ko-KR" sz="1000" dirty="0"/>
              <a:t>25% </a:t>
            </a:r>
            <a:r>
              <a:rPr kumimoji="1" lang="ko-KR" altLang="en-US" sz="1000" dirty="0"/>
              <a:t>더 높은 승률</a:t>
            </a:r>
            <a:r>
              <a:rPr kumimoji="1" lang="en-US" altLang="ko-KR" sz="1000" dirty="0"/>
              <a:t>.</a:t>
            </a:r>
          </a:p>
          <a:p>
            <a:pPr lvl="1"/>
            <a:r>
              <a:rPr kumimoji="1" lang="ko-KR" altLang="en-US" sz="1600" dirty="0"/>
              <a:t>첫 번째 위치 편향</a:t>
            </a:r>
            <a:r>
              <a:rPr kumimoji="1" lang="en-US" altLang="ko-KR" sz="1600" dirty="0"/>
              <a:t>(First-position bias)</a:t>
            </a:r>
          </a:p>
          <a:p>
            <a:pPr lvl="2"/>
            <a:r>
              <a:rPr kumimoji="1" lang="ko-KR" altLang="en-US" sz="1200" dirty="0"/>
              <a:t>쌍 비교에서 첫 번째 옵션을 선호</a:t>
            </a:r>
            <a:r>
              <a:rPr kumimoji="1" lang="en-US" altLang="ko-KR" sz="1200" dirty="0"/>
              <a:t>.</a:t>
            </a:r>
          </a:p>
          <a:p>
            <a:pPr lvl="2"/>
            <a:r>
              <a:rPr kumimoji="1" lang="ko-KR" altLang="en-US" sz="1200" dirty="0"/>
              <a:t>해결 방법</a:t>
            </a:r>
            <a:r>
              <a:rPr kumimoji="1" lang="en-US" altLang="ko-KR" sz="1200" dirty="0"/>
              <a:t>: </a:t>
            </a:r>
            <a:r>
              <a:rPr kumimoji="1" lang="ko-KR" altLang="en-US" sz="1200" dirty="0"/>
              <a:t>순서 랜덤화</a:t>
            </a:r>
            <a:r>
              <a:rPr kumimoji="1" lang="en-US" altLang="ko-KR" sz="1200" dirty="0"/>
              <a:t>, </a:t>
            </a:r>
            <a:r>
              <a:rPr kumimoji="1" lang="ko-KR" altLang="en-US" sz="1200" dirty="0"/>
              <a:t>반복 테스트</a:t>
            </a:r>
            <a:r>
              <a:rPr kumimoji="1" lang="en-US" altLang="ko-KR" sz="1200" dirty="0"/>
              <a:t>, </a:t>
            </a:r>
            <a:r>
              <a:rPr kumimoji="1" lang="ko-KR" altLang="en-US" sz="1200" dirty="0"/>
              <a:t>신중한 프롬프트 설계</a:t>
            </a:r>
            <a:r>
              <a:rPr kumimoji="1" lang="en-US" altLang="ko-KR" sz="1200" dirty="0"/>
              <a:t>.</a:t>
            </a:r>
          </a:p>
          <a:p>
            <a:pPr lvl="2"/>
            <a:r>
              <a:rPr kumimoji="1" lang="ko-KR" altLang="en-US" sz="1200" dirty="0"/>
              <a:t>인간 편향과 반대</a:t>
            </a:r>
            <a:r>
              <a:rPr kumimoji="1" lang="en-US" altLang="ko-KR" sz="1200" dirty="0"/>
              <a:t>: </a:t>
            </a:r>
            <a:r>
              <a:rPr kumimoji="1" lang="ko-KR" altLang="en-US" sz="1200" dirty="0"/>
              <a:t>인간은 </a:t>
            </a:r>
            <a:r>
              <a:rPr kumimoji="1" lang="ko-KR" altLang="en-US" sz="1200" dirty="0" err="1"/>
              <a:t>최신성</a:t>
            </a:r>
            <a:r>
              <a:rPr kumimoji="1" lang="ko-KR" altLang="en-US" sz="1200" dirty="0"/>
              <a:t> 편향</a:t>
            </a:r>
            <a:r>
              <a:rPr kumimoji="1" lang="en-US" altLang="ko-KR" sz="1200" dirty="0"/>
              <a:t>(Recency bias) </a:t>
            </a:r>
            <a:r>
              <a:rPr kumimoji="1" lang="ko-KR" altLang="en-US" sz="1200" dirty="0"/>
              <a:t>을 가짐</a:t>
            </a:r>
            <a:r>
              <a:rPr kumimoji="1" lang="en-US" altLang="ko-KR" sz="1200" dirty="0"/>
              <a:t>.</a:t>
            </a:r>
          </a:p>
          <a:p>
            <a:pPr lvl="1"/>
            <a:r>
              <a:rPr kumimoji="1" lang="ko-KR" altLang="en-US" sz="1600" dirty="0"/>
              <a:t>장문 편향</a:t>
            </a:r>
            <a:r>
              <a:rPr kumimoji="1" lang="en-US" altLang="ko-KR" sz="1600" dirty="0"/>
              <a:t>(Verbosity bias)</a:t>
            </a:r>
          </a:p>
          <a:p>
            <a:pPr lvl="2"/>
            <a:r>
              <a:rPr kumimoji="1" lang="ko-KR" altLang="en-US" sz="1200" dirty="0"/>
              <a:t>응답 품질과 무관하게 긴 응답 선호</a:t>
            </a:r>
            <a:r>
              <a:rPr kumimoji="1" lang="en-US" altLang="ko-KR" sz="1200" dirty="0"/>
              <a:t>.</a:t>
            </a:r>
          </a:p>
          <a:p>
            <a:pPr lvl="2"/>
            <a:r>
              <a:rPr kumimoji="1" lang="en-US" altLang="ko-KR" sz="1200" dirty="0"/>
              <a:t>Wu</a:t>
            </a:r>
            <a:r>
              <a:rPr kumimoji="1" lang="ko-KR" altLang="en-US" sz="1200" dirty="0"/>
              <a:t>와 </a:t>
            </a:r>
            <a:r>
              <a:rPr kumimoji="1" lang="en-US" altLang="ko-KR" sz="1200" dirty="0"/>
              <a:t>Aji (2023): GPT-4</a:t>
            </a:r>
            <a:r>
              <a:rPr kumimoji="1" lang="ko-KR" altLang="en-US" sz="1200" dirty="0"/>
              <a:t>와 </a:t>
            </a:r>
            <a:r>
              <a:rPr kumimoji="1" lang="en-US" altLang="ko-KR" sz="1200" dirty="0"/>
              <a:t>Claude-1</a:t>
            </a:r>
            <a:r>
              <a:rPr kumimoji="1" lang="ko-KR" altLang="en-US" sz="1200" dirty="0"/>
              <a:t>이 긴 응답</a:t>
            </a:r>
            <a:r>
              <a:rPr kumimoji="1" lang="en-US" altLang="ko-KR" sz="1200" dirty="0"/>
              <a:t>(100</a:t>
            </a:r>
            <a:r>
              <a:rPr kumimoji="1" lang="ko-KR" altLang="en-US" sz="1200" dirty="0"/>
              <a:t>단어</a:t>
            </a:r>
            <a:r>
              <a:rPr kumimoji="1" lang="en-US" altLang="ko-KR" sz="1200" dirty="0"/>
              <a:t>)</a:t>
            </a:r>
            <a:r>
              <a:rPr kumimoji="1" lang="ko-KR" altLang="en-US" sz="1200" dirty="0"/>
              <a:t>을 짧은 응답</a:t>
            </a:r>
            <a:r>
              <a:rPr kumimoji="1" lang="en-US" altLang="ko-KR" sz="1200" dirty="0"/>
              <a:t>(50</a:t>
            </a:r>
            <a:r>
              <a:rPr kumimoji="1" lang="ko-KR" altLang="en-US" sz="1200" dirty="0"/>
              <a:t>단어</a:t>
            </a:r>
            <a:r>
              <a:rPr kumimoji="1" lang="en-US" altLang="ko-KR" sz="1200" dirty="0"/>
              <a:t>)</a:t>
            </a:r>
            <a:r>
              <a:rPr kumimoji="1" lang="ko-KR" altLang="en-US" sz="1200" dirty="0"/>
              <a:t>보다 선호</a:t>
            </a:r>
            <a:r>
              <a:rPr kumimoji="1" lang="en-US" altLang="ko-KR" sz="1200" dirty="0"/>
              <a:t>.</a:t>
            </a:r>
          </a:p>
          <a:p>
            <a:pPr lvl="2"/>
            <a:r>
              <a:rPr kumimoji="1" lang="en-US" altLang="ko-KR" sz="1200" dirty="0"/>
              <a:t>Zheng et al. (2023): </a:t>
            </a:r>
            <a:r>
              <a:rPr kumimoji="1" lang="ko-KR" altLang="en-US" sz="1200" dirty="0"/>
              <a:t>강력한 모델</a:t>
            </a:r>
            <a:r>
              <a:rPr kumimoji="1" lang="en-US" altLang="ko-KR" sz="1200" dirty="0"/>
              <a:t>(GPT-4)</a:t>
            </a:r>
            <a:r>
              <a:rPr kumimoji="1" lang="ko-KR" altLang="en-US" sz="1200" dirty="0"/>
              <a:t>은 이 편향이 덜함</a:t>
            </a:r>
            <a:r>
              <a:rPr kumimoji="1" lang="en-US" altLang="ko-KR" sz="1200" dirty="0"/>
              <a:t>.</a:t>
            </a:r>
          </a:p>
          <a:p>
            <a:r>
              <a:rPr kumimoji="1" lang="ko-KR" altLang="en-US" sz="1800" dirty="0"/>
              <a:t>기타 한계</a:t>
            </a:r>
          </a:p>
          <a:p>
            <a:pPr lvl="1"/>
            <a:r>
              <a:rPr kumimoji="1" lang="ko-KR" altLang="en-US" sz="1600" dirty="0"/>
              <a:t>데이터 보안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독점 모델 사용 시 개인 정보 및 지적 재산</a:t>
            </a:r>
            <a:r>
              <a:rPr kumimoji="1" lang="en-US" altLang="ko-KR" sz="1600" dirty="0"/>
              <a:t>(IP) </a:t>
            </a:r>
            <a:r>
              <a:rPr kumimoji="1" lang="ko-KR" altLang="en-US" sz="1600" dirty="0"/>
              <a:t>보호 우려</a:t>
            </a:r>
            <a:r>
              <a:rPr kumimoji="1" lang="en-US" altLang="ko-KR" sz="1600" dirty="0"/>
              <a:t>.</a:t>
            </a:r>
          </a:p>
          <a:p>
            <a:pPr lvl="1"/>
            <a:r>
              <a:rPr kumimoji="1" lang="ko-KR" altLang="en-US" sz="1600" dirty="0"/>
              <a:t>상업적 안전성</a:t>
            </a:r>
            <a:r>
              <a:rPr kumimoji="1" lang="en-US" altLang="ko-KR" sz="1600" dirty="0"/>
              <a:t>:</a:t>
            </a:r>
            <a:r>
              <a:rPr kumimoji="1" lang="ko-KR" altLang="en-US" sz="1600" dirty="0"/>
              <a:t> 모델 훈련 데이터가 공개되지 않을 경우</a:t>
            </a:r>
            <a:r>
              <a:rPr kumimoji="1" lang="en-US" altLang="ko-KR" sz="1600" dirty="0"/>
              <a:t>, </a:t>
            </a:r>
            <a:r>
              <a:rPr kumimoji="1" lang="ko-KR" altLang="en-US" sz="1600" dirty="0"/>
              <a:t>상업적 리스크 존재</a:t>
            </a:r>
            <a:r>
              <a:rPr kumimoji="1" lang="en-US" altLang="ko-KR" sz="1600" dirty="0"/>
              <a:t>.</a:t>
            </a:r>
            <a:endParaRPr kumimoji="1"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4626947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7BAD61-0C92-ADE3-CC65-F8F9C106D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A53E752-F8AF-5FD2-A86E-EF966FDE8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어떤 모델이 </a:t>
            </a:r>
            <a:r>
              <a:rPr lang="ko-KR" altLang="en-US" dirty="0" err="1"/>
              <a:t>판정자</a:t>
            </a:r>
            <a:r>
              <a:rPr lang="ko-KR" altLang="en-US" dirty="0"/>
              <a:t> 역할을 할 수 있을까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CEF8CE21-9E83-C584-5ECD-70EE49CE6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판정자의 유형</a:t>
            </a:r>
          </a:p>
          <a:p>
            <a:pPr lvl="1"/>
            <a:r>
              <a:rPr lang="ko-KR" altLang="en-US" sz="1800" dirty="0"/>
              <a:t>강력한 </a:t>
            </a:r>
            <a:r>
              <a:rPr lang="ko-KR" altLang="en-US" sz="1800" dirty="0" err="1"/>
              <a:t>판정자</a:t>
            </a:r>
            <a:r>
              <a:rPr lang="en-US" altLang="ko-KR" sz="1800" dirty="0"/>
              <a:t>:</a:t>
            </a:r>
          </a:p>
          <a:p>
            <a:pPr lvl="2"/>
            <a:r>
              <a:rPr lang="ko-KR" altLang="en-US" sz="1600" dirty="0"/>
              <a:t>장점</a:t>
            </a:r>
            <a:r>
              <a:rPr lang="en-US" altLang="ko-KR" sz="1600" dirty="0"/>
              <a:t>: </a:t>
            </a:r>
            <a:r>
              <a:rPr lang="ko-KR" altLang="en-US" sz="1600" dirty="0"/>
              <a:t>더 정확한 판단</a:t>
            </a:r>
            <a:r>
              <a:rPr lang="en-US" altLang="ko-KR" sz="1600" dirty="0"/>
              <a:t>, </a:t>
            </a:r>
            <a:r>
              <a:rPr lang="ko-KR" altLang="en-US" sz="1600" dirty="0"/>
              <a:t>약한 모델 개선 유도</a:t>
            </a:r>
            <a:r>
              <a:rPr lang="en-US" altLang="ko-KR" sz="1600" dirty="0"/>
              <a:t>.</a:t>
            </a:r>
          </a:p>
          <a:p>
            <a:pPr lvl="2"/>
            <a:r>
              <a:rPr lang="ko-KR" altLang="en-US" sz="1600" dirty="0"/>
              <a:t>단점</a:t>
            </a:r>
            <a:r>
              <a:rPr lang="en-US" altLang="ko-KR" sz="1600" dirty="0"/>
              <a:t>: </a:t>
            </a:r>
            <a:r>
              <a:rPr lang="ko-KR" altLang="en-US" sz="1600" dirty="0"/>
              <a:t>비용 및 지연 증가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800" dirty="0"/>
              <a:t>약한 </a:t>
            </a:r>
            <a:r>
              <a:rPr lang="ko-KR" altLang="en-US" sz="1800" dirty="0" err="1"/>
              <a:t>판정자</a:t>
            </a:r>
            <a:r>
              <a:rPr lang="en-US" altLang="ko-KR" sz="1800" dirty="0"/>
              <a:t>:</a:t>
            </a:r>
          </a:p>
          <a:p>
            <a:pPr lvl="2"/>
            <a:r>
              <a:rPr lang="ko-KR" altLang="en-US" sz="1600" dirty="0"/>
              <a:t>장점</a:t>
            </a:r>
            <a:r>
              <a:rPr lang="en-US" altLang="ko-KR" sz="1600" dirty="0"/>
              <a:t>: </a:t>
            </a:r>
            <a:r>
              <a:rPr lang="ko-KR" altLang="en-US" sz="1600" dirty="0"/>
              <a:t>비용과 지연 감소</a:t>
            </a:r>
            <a:r>
              <a:rPr lang="en-US" altLang="ko-KR" sz="1600" dirty="0"/>
              <a:t>.</a:t>
            </a:r>
          </a:p>
          <a:p>
            <a:pPr lvl="2"/>
            <a:r>
              <a:rPr lang="ko-KR" altLang="en-US" sz="1600" dirty="0"/>
              <a:t>단점</a:t>
            </a:r>
            <a:r>
              <a:rPr lang="en-US" altLang="ko-KR" sz="1600" dirty="0"/>
              <a:t>: </a:t>
            </a:r>
            <a:r>
              <a:rPr lang="ko-KR" altLang="en-US" sz="1600" dirty="0"/>
              <a:t>판단 정확성 저하 가능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800" dirty="0"/>
              <a:t>자체 평가</a:t>
            </a:r>
            <a:r>
              <a:rPr lang="en-US" altLang="ko-KR" sz="1800" dirty="0"/>
              <a:t>(Self-evaluation):</a:t>
            </a:r>
          </a:p>
          <a:p>
            <a:pPr lvl="2"/>
            <a:r>
              <a:rPr lang="ko-KR" altLang="en-US" sz="1600" dirty="0"/>
              <a:t>모델이 자신의 응답을 평가 → 간단한 오류 확인 및 개선에 유용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pic>
        <p:nvPicPr>
          <p:cNvPr id="9" name="그림 8" descr="텍스트, 폰트, 화이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27AF717-6677-23D0-10D7-44380E9CA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652" y="4649618"/>
            <a:ext cx="5308654" cy="122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2544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821E03-87BB-F692-F084-FC5B23A53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4276C8C-D9A8-CB28-6D5F-4C30403D1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전문화된 </a:t>
            </a:r>
            <a:r>
              <a:rPr lang="ko-KR" altLang="en-US" dirty="0" err="1"/>
              <a:t>판정자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7B40BEA-D013-6570-C55B-A212A2DCAE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sz="1400" dirty="0"/>
              <a:t>약한 판정자도 가능할까</a:t>
            </a:r>
            <a:r>
              <a:rPr lang="en-US" altLang="ko-KR" sz="1400" dirty="0"/>
              <a:t>?</a:t>
            </a:r>
          </a:p>
          <a:p>
            <a:pPr lvl="1"/>
            <a:r>
              <a:rPr lang="ko-KR" altLang="en-US" sz="1050" dirty="0"/>
              <a:t>평가가 생성보다 쉬운 작업일 수 있음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100" dirty="0"/>
              <a:t>예</a:t>
            </a:r>
            <a:r>
              <a:rPr lang="en-US" altLang="ko-KR" sz="1100" dirty="0"/>
              <a:t>: </a:t>
            </a:r>
            <a:r>
              <a:rPr lang="ko-KR" altLang="en-US" sz="1100" dirty="0"/>
              <a:t>누군가 노래를 평가할 수는 있지만</a:t>
            </a:r>
            <a:r>
              <a:rPr lang="en-US" altLang="ko-KR" sz="1100" dirty="0"/>
              <a:t>, </a:t>
            </a:r>
            <a:r>
              <a:rPr lang="ko-KR" altLang="en-US" sz="1100" dirty="0"/>
              <a:t>모든 사람이 노래를 작곡할 수는 없음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050" dirty="0"/>
              <a:t>약한 모델도 강력한 모델의 출력을 평가할 수 있음</a:t>
            </a:r>
            <a:r>
              <a:rPr lang="en-US" altLang="ko-KR" sz="1050" dirty="0"/>
              <a:t>.</a:t>
            </a:r>
          </a:p>
          <a:p>
            <a:r>
              <a:rPr lang="ko-KR" altLang="en-US" sz="1400" dirty="0"/>
              <a:t>강력한 모델의 장점과 한계</a:t>
            </a:r>
          </a:p>
          <a:p>
            <a:pPr lvl="1"/>
            <a:r>
              <a:rPr lang="ko-KR" altLang="en-US" sz="1050" dirty="0"/>
              <a:t>장점</a:t>
            </a:r>
            <a:r>
              <a:rPr lang="en-US" altLang="ko-KR" sz="1050" dirty="0"/>
              <a:t>:</a:t>
            </a:r>
          </a:p>
          <a:p>
            <a:pPr lvl="2"/>
            <a:r>
              <a:rPr lang="ko-KR" altLang="en-US" sz="1000" dirty="0"/>
              <a:t>인간 선호도와 높은 상관관계</a:t>
            </a:r>
            <a:r>
              <a:rPr lang="en-US" altLang="ko-KR" sz="1000" dirty="0"/>
              <a:t>(Zheng et al., 2023).</a:t>
            </a:r>
          </a:p>
          <a:p>
            <a:pPr lvl="2"/>
            <a:r>
              <a:rPr lang="ko-KR" altLang="en-US" sz="1000" dirty="0"/>
              <a:t>약한 모델을 개선하도록 유도 가능</a:t>
            </a:r>
            <a:r>
              <a:rPr lang="en-US" altLang="ko-KR" sz="1000" dirty="0"/>
              <a:t>.</a:t>
            </a:r>
          </a:p>
          <a:p>
            <a:pPr lvl="1"/>
            <a:r>
              <a:rPr lang="ko-KR" altLang="en-US" sz="1050" dirty="0"/>
              <a:t>한계</a:t>
            </a:r>
            <a:r>
              <a:rPr lang="en-US" altLang="ko-KR" sz="1050" dirty="0"/>
              <a:t>:</a:t>
            </a:r>
          </a:p>
          <a:p>
            <a:pPr lvl="2"/>
            <a:r>
              <a:rPr lang="ko-KR" altLang="en-US" sz="1000" dirty="0"/>
              <a:t>강력한 모델 평가 시 적합한 판정자를 찾기 어려움</a:t>
            </a:r>
            <a:r>
              <a:rPr lang="en-US" altLang="ko-KR" sz="1000" dirty="0"/>
              <a:t>.</a:t>
            </a:r>
          </a:p>
          <a:p>
            <a:pPr lvl="2"/>
            <a:r>
              <a:rPr lang="ko-KR" altLang="en-US" sz="1000" dirty="0"/>
              <a:t>평가를 위해 대체 기준 필요</a:t>
            </a:r>
            <a:r>
              <a:rPr lang="en-US" altLang="ko-KR" sz="1000" dirty="0"/>
              <a:t>.</a:t>
            </a:r>
          </a:p>
          <a:p>
            <a:r>
              <a:rPr lang="ko-KR" altLang="en-US" sz="1400" dirty="0"/>
              <a:t>전문화된 </a:t>
            </a:r>
            <a:r>
              <a:rPr lang="ko-KR" altLang="en-US" sz="1400" dirty="0" err="1"/>
              <a:t>판정자</a:t>
            </a:r>
            <a:r>
              <a:rPr lang="ko-KR" altLang="en-US" sz="1400" dirty="0"/>
              <a:t> 유형</a:t>
            </a:r>
          </a:p>
          <a:p>
            <a:pPr lvl="1"/>
            <a:r>
              <a:rPr lang="ko-KR" altLang="en-US" sz="1050" dirty="0"/>
              <a:t>보상 모델 </a:t>
            </a:r>
            <a:r>
              <a:rPr lang="en-US" altLang="ko-KR" sz="1050" dirty="0"/>
              <a:t>(Reward model)</a:t>
            </a:r>
          </a:p>
          <a:p>
            <a:pPr lvl="2"/>
            <a:r>
              <a:rPr lang="en-US" altLang="ko-KR" sz="1000" dirty="0"/>
              <a:t>(</a:t>
            </a:r>
            <a:r>
              <a:rPr lang="ko-KR" altLang="en-US" sz="1000" dirty="0"/>
              <a:t>프롬프트</a:t>
            </a:r>
            <a:r>
              <a:rPr lang="en-US" altLang="ko-KR" sz="1000" dirty="0"/>
              <a:t>, </a:t>
            </a:r>
            <a:r>
              <a:rPr lang="ko-KR" altLang="en-US" sz="1000" dirty="0"/>
              <a:t>응답</a:t>
            </a:r>
            <a:r>
              <a:rPr lang="en-US" altLang="ko-KR" sz="1000" dirty="0"/>
              <a:t>) </a:t>
            </a:r>
            <a:r>
              <a:rPr lang="ko-KR" altLang="en-US" sz="1000" dirty="0"/>
              <a:t>쌍을 입력으로 받아 점수</a:t>
            </a:r>
            <a:r>
              <a:rPr lang="en-US" altLang="ko-KR" sz="1000" dirty="0"/>
              <a:t>(0~1)</a:t>
            </a:r>
            <a:r>
              <a:rPr lang="ko-KR" altLang="en-US" sz="1000" dirty="0" err="1"/>
              <a:t>를</a:t>
            </a:r>
            <a:r>
              <a:rPr lang="ko-KR" altLang="en-US" sz="1000" dirty="0"/>
              <a:t> 생성</a:t>
            </a:r>
            <a:r>
              <a:rPr lang="en-US" altLang="ko-KR" sz="1000" dirty="0"/>
              <a:t>.</a:t>
            </a:r>
          </a:p>
          <a:p>
            <a:pPr lvl="2"/>
            <a:r>
              <a:rPr lang="ko-KR" altLang="en-US" sz="1000" dirty="0"/>
              <a:t>예</a:t>
            </a:r>
            <a:r>
              <a:rPr lang="en-US" altLang="ko-KR" sz="1000" dirty="0"/>
              <a:t>: Cappy(Google, 2023) → </a:t>
            </a:r>
            <a:r>
              <a:rPr lang="ko-KR" altLang="en-US" sz="1000" dirty="0"/>
              <a:t>경량 채점기로 정확성 평가</a:t>
            </a:r>
            <a:r>
              <a:rPr lang="en-US" altLang="ko-KR" sz="1000" dirty="0"/>
              <a:t>.</a:t>
            </a:r>
          </a:p>
          <a:p>
            <a:pPr lvl="1"/>
            <a:r>
              <a:rPr lang="ko-KR" altLang="en-US" sz="1050" dirty="0"/>
              <a:t>참조 기반 </a:t>
            </a:r>
            <a:r>
              <a:rPr lang="ko-KR" altLang="en-US" sz="1050" dirty="0" err="1"/>
              <a:t>판정자</a:t>
            </a:r>
            <a:r>
              <a:rPr lang="ko-KR" altLang="en-US" sz="1050" dirty="0"/>
              <a:t> </a:t>
            </a:r>
            <a:r>
              <a:rPr lang="en-US" altLang="ko-KR" sz="1050" dirty="0"/>
              <a:t>(Reference-based judge)</a:t>
            </a:r>
          </a:p>
          <a:p>
            <a:pPr lvl="2"/>
            <a:r>
              <a:rPr lang="ko-KR" altLang="en-US" sz="1000" dirty="0"/>
              <a:t>참조 응답과 생성된 응답의 유사성을 점수화</a:t>
            </a:r>
            <a:r>
              <a:rPr lang="en-US" altLang="ko-KR" sz="1000" dirty="0"/>
              <a:t>.</a:t>
            </a:r>
          </a:p>
          <a:p>
            <a:pPr lvl="2"/>
            <a:r>
              <a:rPr lang="en-US" altLang="ko-KR" sz="1000" dirty="0"/>
              <a:t>BLEURT: </a:t>
            </a:r>
            <a:r>
              <a:rPr lang="ko-KR" altLang="en-US" sz="1000" dirty="0"/>
              <a:t>유사성 점수 출력</a:t>
            </a:r>
            <a:r>
              <a:rPr lang="en-US" altLang="ko-KR" sz="1000" dirty="0"/>
              <a:t>.</a:t>
            </a:r>
          </a:p>
          <a:p>
            <a:pPr lvl="2"/>
            <a:r>
              <a:rPr lang="en-US" altLang="ko-KR" sz="1000" dirty="0"/>
              <a:t>Prometheus: </a:t>
            </a:r>
            <a:r>
              <a:rPr lang="ko-KR" altLang="en-US" sz="1000" dirty="0"/>
              <a:t>품질 점수</a:t>
            </a:r>
            <a:r>
              <a:rPr lang="en-US" altLang="ko-KR" sz="1000" dirty="0"/>
              <a:t>(1~5) </a:t>
            </a:r>
            <a:r>
              <a:rPr lang="ko-KR" altLang="en-US" sz="1000" dirty="0"/>
              <a:t>제공</a:t>
            </a:r>
            <a:r>
              <a:rPr lang="en-US" altLang="ko-KR" sz="1000" dirty="0"/>
              <a:t>.</a:t>
            </a:r>
          </a:p>
          <a:p>
            <a:pPr lvl="1"/>
            <a:r>
              <a:rPr lang="ko-KR" altLang="en-US" sz="1050" dirty="0"/>
              <a:t>선호도 모델 </a:t>
            </a:r>
            <a:r>
              <a:rPr lang="en-US" altLang="ko-KR" sz="1050" dirty="0"/>
              <a:t>(Preference model)</a:t>
            </a:r>
          </a:p>
          <a:p>
            <a:pPr lvl="2"/>
            <a:r>
              <a:rPr lang="ko-KR" altLang="en-US" sz="1000" dirty="0"/>
              <a:t>두 응답 중 더 나은 것을 선택 및 이유 설명</a:t>
            </a:r>
            <a:r>
              <a:rPr lang="en-US" altLang="ko-KR" sz="1000" dirty="0"/>
              <a:t>.</a:t>
            </a:r>
          </a:p>
          <a:p>
            <a:pPr lvl="2"/>
            <a:r>
              <a:rPr lang="ko-KR" altLang="en-US" sz="1000" dirty="0"/>
              <a:t>예</a:t>
            </a:r>
            <a:r>
              <a:rPr lang="en-US" altLang="ko-KR" sz="1000" dirty="0"/>
              <a:t>: </a:t>
            </a:r>
            <a:r>
              <a:rPr lang="en-US" altLang="ko-KR" sz="1000" dirty="0" err="1"/>
              <a:t>PandaLM</a:t>
            </a:r>
            <a:r>
              <a:rPr lang="en-US" altLang="ko-KR" sz="1000" dirty="0"/>
              <a:t> → </a:t>
            </a:r>
            <a:r>
              <a:rPr lang="ko-KR" altLang="en-US" sz="1000" dirty="0"/>
              <a:t>선호도와 이유를 함께 출력</a:t>
            </a:r>
            <a:r>
              <a:rPr lang="en-US" altLang="ko-KR" sz="1000" dirty="0"/>
              <a:t>(Figure 3-9 </a:t>
            </a:r>
            <a:r>
              <a:rPr lang="ko-KR" altLang="en-US" sz="1000" dirty="0"/>
              <a:t>참고</a:t>
            </a:r>
            <a:r>
              <a:rPr lang="en-US" altLang="ko-KR" sz="1000" dirty="0"/>
              <a:t>).</a:t>
            </a:r>
            <a:endParaRPr lang="ko-KR" altLang="en-US" sz="1000" dirty="0"/>
          </a:p>
        </p:txBody>
      </p:sp>
      <p:pic>
        <p:nvPicPr>
          <p:cNvPr id="2" name="내용 개체 틀 1" descr="텍스트, 스크린샷, 폰트, 라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5D8C39F-631C-7D83-299C-C0B826DC8E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058194"/>
            <a:ext cx="5181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7885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469B20B5-8AA0-AFD6-6AD6-A98F588B0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비교 평가를 통한 모델 순위 매기기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B1F7C3C2-3891-1D34-F69C-BC6DF82655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sz="1400" dirty="0"/>
              <a:t>평가 방법</a:t>
            </a:r>
          </a:p>
          <a:p>
            <a:pPr lvl="1"/>
            <a:r>
              <a:rPr lang="ko-KR" altLang="en-US" sz="1200" dirty="0"/>
              <a:t>점수 기반 평가</a:t>
            </a:r>
            <a:r>
              <a:rPr lang="en-US" altLang="ko-KR" sz="1200" dirty="0"/>
              <a:t>(Pointwise Evaluation):</a:t>
            </a:r>
          </a:p>
          <a:p>
            <a:pPr lvl="2"/>
            <a:r>
              <a:rPr lang="ko-KR" altLang="en-US" sz="1000" dirty="0" err="1"/>
              <a:t>모델별</a:t>
            </a:r>
            <a:r>
              <a:rPr lang="ko-KR" altLang="en-US" sz="1000" dirty="0"/>
              <a:t> 점수를 독립적으로 평가 후 순위 매김</a:t>
            </a:r>
            <a:r>
              <a:rPr lang="en-US" altLang="ko-KR" sz="1000" dirty="0"/>
              <a:t>.</a:t>
            </a:r>
          </a:p>
          <a:p>
            <a:pPr lvl="2"/>
            <a:r>
              <a:rPr lang="ko-KR" altLang="en-US" sz="1000" dirty="0"/>
              <a:t>예</a:t>
            </a:r>
            <a:r>
              <a:rPr lang="en-US" altLang="ko-KR" sz="1000" dirty="0"/>
              <a:t>: </a:t>
            </a:r>
            <a:r>
              <a:rPr lang="ko-KR" altLang="en-US" sz="1000" dirty="0"/>
              <a:t>무용수를 개별적으로 평가해 점수 부여</a:t>
            </a:r>
            <a:r>
              <a:rPr lang="en-US" altLang="ko-KR" sz="800" dirty="0"/>
              <a:t>.</a:t>
            </a:r>
          </a:p>
          <a:p>
            <a:pPr lvl="1"/>
            <a:r>
              <a:rPr lang="ko-KR" altLang="en-US" sz="1200" dirty="0"/>
              <a:t>비교 평가</a:t>
            </a:r>
            <a:r>
              <a:rPr lang="en-US" altLang="ko-KR" sz="1200" dirty="0"/>
              <a:t>(Comparative Evaluation):</a:t>
            </a:r>
          </a:p>
          <a:p>
            <a:pPr lvl="2"/>
            <a:r>
              <a:rPr lang="ko-KR" altLang="en-US" sz="1000" dirty="0"/>
              <a:t>모델들을 쌍으로 비교하여 순위를 계산</a:t>
            </a:r>
            <a:r>
              <a:rPr lang="en-US" altLang="ko-KR" sz="1000" dirty="0"/>
              <a:t>.</a:t>
            </a:r>
          </a:p>
          <a:p>
            <a:pPr lvl="2"/>
            <a:r>
              <a:rPr lang="ko-KR" altLang="en-US" sz="1000" dirty="0"/>
              <a:t>예</a:t>
            </a:r>
            <a:r>
              <a:rPr lang="en-US" altLang="ko-KR" sz="1000" dirty="0"/>
              <a:t>: </a:t>
            </a:r>
            <a:r>
              <a:rPr lang="ko-KR" altLang="en-US" sz="1000" dirty="0"/>
              <a:t>댄스 경연에서 판정자가 가장 선호하는 무용수를 선택</a:t>
            </a:r>
            <a:r>
              <a:rPr lang="en-US" altLang="ko-KR" sz="1000" dirty="0"/>
              <a:t>.</a:t>
            </a:r>
          </a:p>
          <a:p>
            <a:r>
              <a:rPr lang="ko-KR" altLang="en-US" sz="1400" dirty="0"/>
              <a:t>비교 평가의 장점</a:t>
            </a:r>
          </a:p>
          <a:p>
            <a:pPr lvl="1"/>
            <a:r>
              <a:rPr lang="ko-KR" altLang="en-US" sz="1200" dirty="0"/>
              <a:t>주관적인 평가</a:t>
            </a:r>
            <a:r>
              <a:rPr lang="en-US" altLang="ko-KR" sz="1200" dirty="0"/>
              <a:t>(</a:t>
            </a:r>
            <a:r>
              <a:rPr lang="ko-KR" altLang="en-US" sz="1200" dirty="0"/>
              <a:t>예</a:t>
            </a:r>
            <a:r>
              <a:rPr lang="en-US" altLang="ko-KR" sz="1200" dirty="0"/>
              <a:t>: </a:t>
            </a:r>
            <a:r>
              <a:rPr lang="ko-KR" altLang="en-US" sz="1200" dirty="0"/>
              <a:t>선호도</a:t>
            </a:r>
            <a:r>
              <a:rPr lang="en-US" altLang="ko-KR" sz="1200" dirty="0"/>
              <a:t>)</a:t>
            </a:r>
            <a:r>
              <a:rPr lang="ko-KR" altLang="en-US" sz="1200" dirty="0"/>
              <a:t>에서 더 쉬움</a:t>
            </a:r>
            <a:r>
              <a:rPr lang="en-US" altLang="ko-KR" sz="1200" dirty="0"/>
              <a:t>.</a:t>
            </a:r>
          </a:p>
          <a:p>
            <a:pPr lvl="2"/>
            <a:r>
              <a:rPr lang="ko-KR" altLang="en-US" sz="1000" dirty="0"/>
              <a:t>사례</a:t>
            </a:r>
            <a:r>
              <a:rPr lang="en-US" altLang="ko-KR" sz="1000" dirty="0"/>
              <a:t>: LMSYS</a:t>
            </a:r>
            <a:r>
              <a:rPr lang="ko-KR" altLang="en-US" sz="1000" dirty="0"/>
              <a:t>의 </a:t>
            </a:r>
            <a:r>
              <a:rPr lang="en-US" altLang="ko-KR" sz="1000" b="1" dirty="0">
                <a:hlinkClick r:id="rId2"/>
              </a:rPr>
              <a:t>Chatbot Arena</a:t>
            </a:r>
            <a:r>
              <a:rPr lang="ko-KR" altLang="en-US" sz="1000" dirty="0"/>
              <a:t>에서 쌍 비교</a:t>
            </a:r>
            <a:r>
              <a:rPr lang="en-US" altLang="ko-KR" sz="1000" dirty="0"/>
              <a:t>(pairwise comparison)</a:t>
            </a:r>
            <a:r>
              <a:rPr lang="ko-KR" altLang="en-US" sz="1000" dirty="0"/>
              <a:t> 기반 </a:t>
            </a:r>
            <a:r>
              <a:rPr lang="ko-KR" altLang="en-US" sz="1000" dirty="0">
                <a:hlinkClick r:id="rId3"/>
              </a:rPr>
              <a:t>리더 보드</a:t>
            </a:r>
            <a:endParaRPr lang="en-US" altLang="ko-KR" sz="1000" dirty="0"/>
          </a:p>
          <a:p>
            <a:pPr lvl="1"/>
            <a:r>
              <a:rPr lang="en-US" altLang="ko-KR" sz="1200" dirty="0"/>
              <a:t>Figure 3-10: </a:t>
            </a:r>
            <a:r>
              <a:rPr lang="ko-KR" altLang="en-US" sz="1200" dirty="0"/>
              <a:t>두 모델의 출력을 사용자에게 비교하게 하는 예</a:t>
            </a:r>
            <a:r>
              <a:rPr lang="en-US" altLang="ko-KR" sz="1200" dirty="0"/>
              <a:t>.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897B3A-5747-FBE5-04F6-48C50B9F2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54608" cy="4351338"/>
          </a:xfrm>
        </p:spPr>
        <p:txBody>
          <a:bodyPr>
            <a:normAutofit lnSpcReduction="10000"/>
          </a:bodyPr>
          <a:lstStyle/>
          <a:p>
            <a:r>
              <a:rPr lang="ko-KR" altLang="en-US" sz="1400" dirty="0"/>
              <a:t>한계 및 주의점</a:t>
            </a:r>
          </a:p>
          <a:p>
            <a:pPr lvl="1"/>
            <a:r>
              <a:rPr lang="ko-KR" altLang="en-US" sz="1200" dirty="0"/>
              <a:t>선호도 </a:t>
            </a:r>
            <a:r>
              <a:rPr lang="en-US" altLang="ko-KR" sz="1200" dirty="0"/>
              <a:t>vs </a:t>
            </a:r>
            <a:r>
              <a:rPr lang="ko-KR" altLang="en-US" sz="1200" dirty="0"/>
              <a:t>정답</a:t>
            </a:r>
            <a:r>
              <a:rPr lang="en-US" altLang="ko-KR" sz="1200" dirty="0"/>
              <a:t>:</a:t>
            </a:r>
          </a:p>
          <a:p>
            <a:pPr lvl="2"/>
            <a:r>
              <a:rPr lang="ko-KR" altLang="en-US" sz="1000" dirty="0"/>
              <a:t>모든 질문이 선호도로 평가될 수 없음</a:t>
            </a:r>
            <a:r>
              <a:rPr lang="en-US" altLang="ko-KR" sz="1000" dirty="0"/>
              <a:t>.</a:t>
            </a:r>
          </a:p>
          <a:p>
            <a:pPr lvl="2"/>
            <a:r>
              <a:rPr lang="ko-KR" altLang="en-US" sz="1000" dirty="0"/>
              <a:t>예</a:t>
            </a:r>
            <a:r>
              <a:rPr lang="en-US" altLang="ko-KR" sz="1000" dirty="0"/>
              <a:t>: "</a:t>
            </a:r>
            <a:r>
              <a:rPr lang="ko-KR" altLang="en-US" sz="1000" dirty="0"/>
              <a:t>휴대폰 방사선이 뇌종양과 관련이 있습니까</a:t>
            </a:r>
            <a:r>
              <a:rPr lang="en-US" altLang="ko-KR" sz="1000" dirty="0"/>
              <a:t>?" → </a:t>
            </a:r>
            <a:r>
              <a:rPr lang="ko-KR" altLang="en-US" sz="1000" dirty="0"/>
              <a:t>정확성 평가 필요</a:t>
            </a:r>
            <a:r>
              <a:rPr lang="en-US" altLang="ko-KR" sz="1000" dirty="0"/>
              <a:t>.</a:t>
            </a:r>
          </a:p>
          <a:p>
            <a:pPr lvl="1"/>
            <a:r>
              <a:rPr lang="ko-KR" altLang="en-US" sz="1200" dirty="0"/>
              <a:t>사용자 좌절 가능성</a:t>
            </a:r>
            <a:r>
              <a:rPr lang="en-US" altLang="ko-KR" sz="1200" dirty="0"/>
              <a:t>:</a:t>
            </a:r>
          </a:p>
          <a:p>
            <a:pPr lvl="2"/>
            <a:r>
              <a:rPr lang="ko-KR" altLang="en-US" sz="1000" dirty="0"/>
              <a:t>사용자가 정답을 모르는데 선택을 요구 받을 경우 혼란</a:t>
            </a:r>
            <a:r>
              <a:rPr lang="en-US" altLang="ko-KR" sz="1000" dirty="0"/>
              <a:t>.</a:t>
            </a:r>
          </a:p>
          <a:p>
            <a:r>
              <a:rPr lang="ko-KR" altLang="en-US" sz="1400" dirty="0"/>
              <a:t>비교 평가의 구성</a:t>
            </a:r>
          </a:p>
          <a:p>
            <a:pPr lvl="1"/>
            <a:r>
              <a:rPr lang="ko-KR" altLang="en-US" sz="1200" dirty="0"/>
              <a:t>매치</a:t>
            </a:r>
            <a:r>
              <a:rPr lang="en-US" altLang="ko-KR" sz="1200" dirty="0"/>
              <a:t>(match): </a:t>
            </a:r>
            <a:r>
              <a:rPr lang="ko-KR" altLang="en-US" sz="1200" dirty="0"/>
              <a:t>두 모델을 비교한 결과</a:t>
            </a:r>
            <a:r>
              <a:rPr lang="en-US" altLang="ko-KR" sz="1200" dirty="0"/>
              <a:t>.</a:t>
            </a:r>
          </a:p>
          <a:p>
            <a:pPr lvl="1"/>
            <a:r>
              <a:rPr lang="en-US" altLang="ko-KR" sz="1200" dirty="0"/>
              <a:t>Table 3-5: </a:t>
            </a:r>
            <a:r>
              <a:rPr lang="ko-KR" altLang="en-US" sz="1200" dirty="0"/>
              <a:t>매치 결과의 예</a:t>
            </a:r>
            <a:r>
              <a:rPr lang="en-US" altLang="ko-KR" sz="1200" dirty="0"/>
              <a:t>.</a:t>
            </a:r>
          </a:p>
          <a:p>
            <a:pPr lvl="1"/>
            <a:endParaRPr lang="en-US" altLang="ko-KR" sz="1200" dirty="0"/>
          </a:p>
          <a:p>
            <a:pPr lvl="1"/>
            <a:endParaRPr lang="en-US" altLang="ko-KR" sz="1200" dirty="0"/>
          </a:p>
          <a:p>
            <a:pPr lvl="1"/>
            <a:endParaRPr lang="en-US" altLang="ko-KR" sz="1200" dirty="0"/>
          </a:p>
          <a:p>
            <a:pPr lvl="1"/>
            <a:r>
              <a:rPr lang="ko-KR" altLang="en-US" sz="1200" dirty="0"/>
              <a:t>승률</a:t>
            </a:r>
            <a:r>
              <a:rPr lang="en-US" altLang="ko-KR" sz="1200" dirty="0"/>
              <a:t>(win rate): A</a:t>
            </a:r>
            <a:r>
              <a:rPr lang="ko-KR" altLang="en-US" sz="1200" dirty="0"/>
              <a:t>가 </a:t>
            </a:r>
            <a:r>
              <a:rPr lang="en-US" altLang="ko-KR" sz="1200" dirty="0"/>
              <a:t>B</a:t>
            </a:r>
            <a:r>
              <a:rPr lang="ko-KR" altLang="en-US" sz="1200" dirty="0" err="1"/>
              <a:t>를</a:t>
            </a:r>
            <a:r>
              <a:rPr lang="ko-KR" altLang="en-US" sz="1200" dirty="0"/>
              <a:t> 이기는 비율</a:t>
            </a:r>
            <a:r>
              <a:rPr lang="en-US" altLang="ko-KR" sz="1200" dirty="0"/>
              <a:t>.</a:t>
            </a:r>
          </a:p>
          <a:p>
            <a:pPr lvl="2"/>
            <a:r>
              <a:rPr lang="ko-KR" altLang="en-US" sz="1000" dirty="0"/>
              <a:t>승률 기반으로 모델 간 순위를 매김</a:t>
            </a:r>
            <a:r>
              <a:rPr lang="en-US" altLang="ko-KR" sz="1000" dirty="0"/>
              <a:t>.</a:t>
            </a:r>
          </a:p>
          <a:p>
            <a:r>
              <a:rPr lang="ko-KR" altLang="en-US" sz="1400" dirty="0"/>
              <a:t>순위 계산 알고리즘</a:t>
            </a:r>
          </a:p>
          <a:p>
            <a:pPr lvl="1"/>
            <a:r>
              <a:rPr lang="ko-KR" altLang="en-US" sz="1200" dirty="0"/>
              <a:t>알고리즘 예시</a:t>
            </a:r>
            <a:r>
              <a:rPr lang="en-US" altLang="ko-KR" sz="1200" dirty="0"/>
              <a:t>:</a:t>
            </a:r>
          </a:p>
          <a:p>
            <a:pPr lvl="2"/>
            <a:r>
              <a:rPr lang="en-US" altLang="ko-KR" sz="1000" dirty="0"/>
              <a:t>Elo, Bradley–Terry, TrueSkill.</a:t>
            </a:r>
          </a:p>
          <a:p>
            <a:pPr lvl="2"/>
            <a:r>
              <a:rPr lang="en-US" altLang="ko-KR" sz="1000" dirty="0"/>
              <a:t>LMSYS Chatbot Arena: </a:t>
            </a:r>
            <a:r>
              <a:rPr lang="ko-KR" altLang="en-US" sz="1000" dirty="0"/>
              <a:t>초기 </a:t>
            </a:r>
            <a:r>
              <a:rPr lang="en-US" altLang="ko-KR" sz="1000" dirty="0"/>
              <a:t>Elo → Bradley–Terry</a:t>
            </a:r>
            <a:r>
              <a:rPr lang="ko-KR" altLang="en-US" sz="1000" dirty="0"/>
              <a:t>로 전환</a:t>
            </a:r>
            <a:r>
              <a:rPr lang="en-US" altLang="ko-KR" sz="1000" dirty="0"/>
              <a:t>.</a:t>
            </a:r>
          </a:p>
          <a:p>
            <a:pPr lvl="1"/>
            <a:r>
              <a:rPr lang="ko-KR" altLang="en-US" sz="1200" dirty="0"/>
              <a:t>순위 예측</a:t>
            </a:r>
            <a:r>
              <a:rPr lang="en-US" altLang="ko-KR" sz="1200" dirty="0"/>
              <a:t>:</a:t>
            </a:r>
          </a:p>
          <a:p>
            <a:pPr lvl="2"/>
            <a:r>
              <a:rPr lang="ko-KR" altLang="en-US" sz="1000" dirty="0"/>
              <a:t>순위는 과거 매치 데이터를 바탕으로 미래 결과를 예측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pic>
        <p:nvPicPr>
          <p:cNvPr id="6" name="내용 개체 틀 6" descr="텍스트, 웹사이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A953A5A-65C8-F7FB-0984-AB928B149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437" y="4351726"/>
            <a:ext cx="3683126" cy="165343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46AFA09-72E4-4130-2D22-7B8E76CB19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5551" y="3778031"/>
            <a:ext cx="4768249" cy="53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900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879602F8-EE6D-2B63-FDD2-1F77F455F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비교 평가의 도전 과제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213524-3DD9-5C55-C5CF-AA27531120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점수 기반 평가의 특징</a:t>
            </a:r>
          </a:p>
          <a:p>
            <a:pPr lvl="1"/>
            <a:r>
              <a:rPr lang="ko-KR" altLang="en-US" sz="1600" dirty="0"/>
              <a:t>벤치마크와 지표 설계가 핵심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점수 계산 후 순위를 매기는 과정은 비교적 간단</a:t>
            </a:r>
            <a:r>
              <a:rPr lang="en-US" altLang="ko-KR" sz="1600" dirty="0"/>
              <a:t>.</a:t>
            </a:r>
          </a:p>
          <a:p>
            <a:r>
              <a:rPr lang="ko-KR" altLang="en-US" sz="1800" dirty="0"/>
              <a:t>비교 평가의 도전 과제</a:t>
            </a:r>
          </a:p>
          <a:p>
            <a:pPr lvl="1"/>
            <a:r>
              <a:rPr lang="ko-KR" altLang="en-US" sz="1600" dirty="0"/>
              <a:t>신호 수집</a:t>
            </a:r>
            <a:r>
              <a:rPr lang="en-US" altLang="ko-KR" sz="1600" dirty="0"/>
              <a:t>:</a:t>
            </a:r>
          </a:p>
          <a:p>
            <a:pPr lvl="2"/>
            <a:r>
              <a:rPr lang="ko-KR" altLang="en-US" sz="1400" dirty="0"/>
              <a:t>쌍 비교를 통해 신뢰할 수 있는 데이터를 수집하는 것이 어려움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600" dirty="0"/>
              <a:t>모델 순위 매기기</a:t>
            </a:r>
            <a:r>
              <a:rPr lang="en-US" altLang="ko-KR" sz="1600" dirty="0"/>
              <a:t>:</a:t>
            </a:r>
          </a:p>
          <a:p>
            <a:pPr lvl="2"/>
            <a:r>
              <a:rPr lang="ko-KR" altLang="en-US" sz="1400" dirty="0"/>
              <a:t>쌍 비교 데이터를 기반으로 정확한 순위를 산출하는 과정이 복잡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600" dirty="0"/>
              <a:t>평가 설계</a:t>
            </a:r>
            <a:r>
              <a:rPr lang="en-US" altLang="ko-KR" sz="1600" dirty="0"/>
              <a:t>:</a:t>
            </a:r>
          </a:p>
          <a:p>
            <a:pPr lvl="2"/>
            <a:r>
              <a:rPr lang="ko-KR" altLang="en-US" sz="1400" dirty="0"/>
              <a:t>평가 방식과 조건을 신중히 설정하지 않으면 결과가 왜곡될 가능성</a:t>
            </a:r>
            <a:r>
              <a:rPr lang="en-US" altLang="ko-KR" sz="1400" dirty="0"/>
              <a:t>.</a:t>
            </a:r>
          </a:p>
        </p:txBody>
      </p:sp>
      <p:pic>
        <p:nvPicPr>
          <p:cNvPr id="9" name="내용 개체 틀 8" descr="텍스트, 스크린샷, 번호, 폰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05E72AB-D7B9-B646-48D7-2320153F78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6000" y="1825625"/>
            <a:ext cx="5181600" cy="3300919"/>
          </a:xfrm>
        </p:spPr>
      </p:pic>
    </p:spTree>
    <p:extLst>
      <p:ext uri="{BB962C8B-B14F-4D97-AF65-F5344CB8AC3E}">
        <p14:creationId xmlns:p14="http://schemas.microsoft.com/office/powerpoint/2010/main" val="39285956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5211B97-28B8-D627-86A3-B3E042FFB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확장성의 병목 현상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6EA33053-8799-0A31-5A68-25D8ABA619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1600" dirty="0"/>
              <a:t>문제</a:t>
            </a:r>
            <a:r>
              <a:rPr lang="en-US" altLang="ko-KR" sz="1600" dirty="0"/>
              <a:t>: </a:t>
            </a:r>
            <a:r>
              <a:rPr lang="ko-KR" altLang="en-US" sz="1600" dirty="0"/>
              <a:t>모델 수 증가에 따른 비교 부담</a:t>
            </a:r>
          </a:p>
          <a:p>
            <a:pPr lvl="1"/>
            <a:r>
              <a:rPr lang="ko-KR" altLang="en-US" sz="1400" dirty="0"/>
              <a:t>비교 평가는 데이터 집약적으로</a:t>
            </a:r>
            <a:r>
              <a:rPr lang="en-US" altLang="ko-KR" sz="1400" dirty="0"/>
              <a:t>, </a:t>
            </a:r>
            <a:r>
              <a:rPr lang="ko-KR" altLang="en-US" sz="1400" dirty="0"/>
              <a:t>모델 쌍 수가 모델 수에 따라 제곱 비율로 증가</a:t>
            </a:r>
            <a:r>
              <a:rPr lang="en-US" altLang="ko-KR" sz="1400" dirty="0"/>
              <a:t>.</a:t>
            </a:r>
          </a:p>
          <a:p>
            <a:pPr lvl="2"/>
            <a:r>
              <a:rPr lang="ko-KR" altLang="en-US" sz="1100" dirty="0"/>
              <a:t>예</a:t>
            </a:r>
            <a:r>
              <a:rPr lang="en-US" altLang="ko-KR" sz="1100" dirty="0"/>
              <a:t>: 57</a:t>
            </a:r>
            <a:r>
              <a:rPr lang="ko-KR" altLang="en-US" sz="1100" dirty="0"/>
              <a:t>개 모델 → </a:t>
            </a:r>
            <a:r>
              <a:rPr lang="en-US" altLang="ko-KR" sz="1100" dirty="0"/>
              <a:t>1,596</a:t>
            </a:r>
            <a:r>
              <a:rPr lang="ko-KR" altLang="en-US" sz="1100" dirty="0"/>
              <a:t>개 쌍 → 평균 </a:t>
            </a:r>
            <a:r>
              <a:rPr lang="en-US" altLang="ko-KR" sz="1100" dirty="0"/>
              <a:t>153</a:t>
            </a:r>
            <a:r>
              <a:rPr lang="ko-KR" altLang="en-US" sz="1100" dirty="0"/>
              <a:t>회 비교</a:t>
            </a:r>
            <a:r>
              <a:rPr lang="en-US" altLang="ko-KR" sz="1100" dirty="0"/>
              <a:t>(</a:t>
            </a:r>
            <a:r>
              <a:rPr lang="ko-KR" altLang="en-US" sz="1100" dirty="0"/>
              <a:t>총 </a:t>
            </a:r>
            <a:r>
              <a:rPr lang="en-US" altLang="ko-KR" sz="1100" dirty="0"/>
              <a:t>244,000</a:t>
            </a:r>
            <a:r>
              <a:rPr lang="ko-KR" altLang="en-US" sz="1100" dirty="0"/>
              <a:t>회</a:t>
            </a:r>
            <a:r>
              <a:rPr lang="en-US" altLang="ko-KR" sz="1100" dirty="0"/>
              <a:t>).</a:t>
            </a:r>
          </a:p>
          <a:p>
            <a:pPr lvl="1"/>
            <a:r>
              <a:rPr lang="ko-KR" altLang="en-US" sz="1400" dirty="0"/>
              <a:t>다양한 작업을 평가하기에는 데이터가 여전히 부족</a:t>
            </a:r>
            <a:r>
              <a:rPr lang="en-US" altLang="ko-KR" sz="1400" dirty="0"/>
              <a:t>.</a:t>
            </a:r>
          </a:p>
          <a:p>
            <a:r>
              <a:rPr lang="ko-KR" altLang="en-US" sz="1600" dirty="0" err="1"/>
              <a:t>전이성</a:t>
            </a:r>
            <a:r>
              <a:rPr lang="en-US" altLang="ko-KR" sz="1600" dirty="0"/>
              <a:t>(transitivity) </a:t>
            </a:r>
            <a:r>
              <a:rPr lang="ko-KR" altLang="en-US" sz="1600" dirty="0"/>
              <a:t>가정</a:t>
            </a:r>
          </a:p>
          <a:p>
            <a:pPr lvl="1"/>
            <a:r>
              <a:rPr lang="ko-KR" altLang="en-US" sz="1400" dirty="0" err="1"/>
              <a:t>전이성</a:t>
            </a:r>
            <a:r>
              <a:rPr lang="ko-KR" altLang="en-US" sz="1400" dirty="0"/>
              <a:t> 활용</a:t>
            </a:r>
            <a:r>
              <a:rPr lang="en-US" altLang="ko-KR" sz="1400" dirty="0"/>
              <a:t>:</a:t>
            </a:r>
          </a:p>
          <a:p>
            <a:pPr lvl="2"/>
            <a:r>
              <a:rPr lang="ko-KR" altLang="en-US" sz="1100" dirty="0"/>
              <a:t>예</a:t>
            </a:r>
            <a:r>
              <a:rPr lang="en-US" altLang="ko-KR" sz="1100" dirty="0"/>
              <a:t>: A &gt; B, B &gt; C → A &gt; C</a:t>
            </a:r>
            <a:r>
              <a:rPr lang="ko-KR" altLang="en-US" sz="1100" dirty="0"/>
              <a:t>로 가정</a:t>
            </a:r>
            <a:r>
              <a:rPr lang="en-US" altLang="ko-KR" sz="1100" dirty="0"/>
              <a:t>.</a:t>
            </a:r>
          </a:p>
          <a:p>
            <a:pPr lvl="2"/>
            <a:r>
              <a:rPr lang="ko-KR" altLang="en-US" sz="1100" dirty="0"/>
              <a:t>전이성을 통해 직접 비교 수를 줄일 수 있음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400" dirty="0"/>
              <a:t>한계</a:t>
            </a:r>
            <a:r>
              <a:rPr lang="en-US" altLang="ko-KR" sz="1400" dirty="0"/>
              <a:t>:</a:t>
            </a:r>
          </a:p>
          <a:p>
            <a:pPr lvl="2"/>
            <a:r>
              <a:rPr lang="ko-KR" altLang="en-US" sz="1100" dirty="0"/>
              <a:t>인간 선호와 평가 조건은 비전이성</a:t>
            </a:r>
            <a:r>
              <a:rPr lang="en-US" altLang="ko-KR" sz="1100" dirty="0"/>
              <a:t>(non-transitivity)</a:t>
            </a:r>
            <a:r>
              <a:rPr lang="ko-KR" altLang="en-US" sz="1100" dirty="0"/>
              <a:t>을 나타낼 수 있음</a:t>
            </a:r>
            <a:r>
              <a:rPr lang="en-US" altLang="ko-KR" sz="1100" dirty="0"/>
              <a:t>.</a:t>
            </a:r>
          </a:p>
          <a:p>
            <a:pPr lvl="2"/>
            <a:r>
              <a:rPr lang="ko-KR" altLang="en-US" sz="1100" dirty="0"/>
              <a:t>서로 다른 평가자나 프롬프트로 인해 결과가 불일치 가능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4512898-D65E-C5CD-A786-C9BEC345F48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ko-KR" altLang="en-US" sz="1600" dirty="0"/>
              <a:t>새로운 모델 평가의 도전</a:t>
            </a:r>
          </a:p>
          <a:p>
            <a:pPr lvl="1"/>
            <a:r>
              <a:rPr lang="ko-KR" altLang="en-US" sz="1400" dirty="0"/>
              <a:t>비교 평가는 기존 모델과의 추가 비교 필요</a:t>
            </a:r>
            <a:r>
              <a:rPr lang="en-US" altLang="ko-KR" sz="1400" dirty="0"/>
              <a:t>.</a:t>
            </a:r>
          </a:p>
          <a:p>
            <a:pPr lvl="2"/>
            <a:r>
              <a:rPr lang="ko-KR" altLang="en-US" sz="1100" dirty="0"/>
              <a:t>새로운 모델 도입 시 기존 순위도 재조정 가능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400" dirty="0"/>
              <a:t>비공개 모델 평가</a:t>
            </a:r>
            <a:r>
              <a:rPr lang="en-US" altLang="ko-KR" sz="1400" dirty="0"/>
              <a:t>:</a:t>
            </a:r>
          </a:p>
          <a:p>
            <a:pPr lvl="2"/>
            <a:r>
              <a:rPr lang="ko-KR" altLang="en-US" sz="1100" dirty="0"/>
              <a:t>자체 데이터로 모델 개발 시</a:t>
            </a:r>
            <a:r>
              <a:rPr lang="en-US" altLang="ko-KR" sz="1100" dirty="0"/>
              <a:t>, </a:t>
            </a:r>
            <a:r>
              <a:rPr lang="ko-KR" altLang="en-US" sz="1100" dirty="0"/>
              <a:t>공개 리더보드 활용 또는 자체 비교 신호 생성 필요</a:t>
            </a:r>
            <a:r>
              <a:rPr lang="en-US" altLang="ko-KR" sz="1100" dirty="0"/>
              <a:t>.</a:t>
            </a:r>
          </a:p>
          <a:p>
            <a:r>
              <a:rPr lang="ko-KR" altLang="en-US" sz="1600" dirty="0"/>
              <a:t>해결책</a:t>
            </a:r>
            <a:r>
              <a:rPr lang="en-US" altLang="ko-KR" sz="1600" dirty="0"/>
              <a:t>: </a:t>
            </a:r>
            <a:r>
              <a:rPr lang="ko-KR" altLang="en-US" sz="1600" dirty="0"/>
              <a:t>효율적인 매칭 알고리즘</a:t>
            </a:r>
          </a:p>
          <a:p>
            <a:pPr lvl="1"/>
            <a:r>
              <a:rPr lang="ko-KR" altLang="en-US" sz="1400" dirty="0"/>
              <a:t>모든 모델 쌍을 동일하게 비교할 필요 없음</a:t>
            </a:r>
            <a:r>
              <a:rPr lang="en-US" altLang="ko-KR" sz="1400" dirty="0"/>
              <a:t>.</a:t>
            </a:r>
          </a:p>
          <a:p>
            <a:pPr lvl="2"/>
            <a:r>
              <a:rPr lang="ko-KR" altLang="en-US" sz="1100" dirty="0"/>
              <a:t>특정 모델 쌍에 대한 결과가 명확하면 추가 비교를 생략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400" dirty="0"/>
              <a:t>효율적 샘플링</a:t>
            </a:r>
            <a:r>
              <a:rPr lang="en-US" altLang="ko-KR" sz="1400" dirty="0"/>
              <a:t>:</a:t>
            </a:r>
          </a:p>
          <a:p>
            <a:pPr lvl="2"/>
            <a:r>
              <a:rPr lang="ko-KR" altLang="en-US" sz="1100" dirty="0"/>
              <a:t>불확실성이 큰 매치에 우선순위를 두어 비교 효율성 개선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490533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7DCD7D-1B99-F159-D5C7-9C0223A5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 장의 주요 내용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9ED4AB-D4EF-121D-D979-1CC99CA47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다양한 평가 방법과 한계 분석</a:t>
            </a: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r>
              <a:rPr lang="ko-KR" altLang="en-US" dirty="0"/>
              <a:t>언어 모델 평가 지표 개요</a:t>
            </a:r>
            <a:endParaRPr lang="en-US" altLang="ko-KR" dirty="0"/>
          </a:p>
          <a:p>
            <a:pPr lvl="1"/>
            <a:r>
              <a:rPr lang="ko-KR" altLang="en-US" b="1" dirty="0"/>
              <a:t>교차 엔트로피</a:t>
            </a:r>
            <a:r>
              <a:rPr lang="en-US" altLang="ko-KR" dirty="0"/>
              <a:t>: </a:t>
            </a:r>
            <a:r>
              <a:rPr lang="ko-KR" altLang="en-US" dirty="0"/>
              <a:t>모델이 정답</a:t>
            </a:r>
            <a:r>
              <a:rPr lang="en-US" altLang="ko-KR" dirty="0"/>
              <a:t>(</a:t>
            </a:r>
            <a:r>
              <a:rPr lang="ko-KR" altLang="en-US" dirty="0"/>
              <a:t>실제 데이터</a:t>
            </a:r>
            <a:r>
              <a:rPr lang="en-US" altLang="ko-KR" dirty="0"/>
              <a:t>)</a:t>
            </a:r>
            <a:r>
              <a:rPr lang="ko-KR" altLang="en-US" dirty="0"/>
              <a:t>을 얼마나 잘 예측했는지를 측정하는 값입니다</a:t>
            </a:r>
            <a:r>
              <a:rPr lang="en-US" altLang="ko-KR" dirty="0"/>
              <a:t>. </a:t>
            </a:r>
            <a:r>
              <a:rPr lang="ko-KR" altLang="en-US" dirty="0"/>
              <a:t>숫자가 낮을수록 모델의 예측이 정확합니다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b="1" dirty="0"/>
              <a:t>당혹도</a:t>
            </a:r>
            <a:r>
              <a:rPr lang="en-US" altLang="ko-KR" dirty="0"/>
              <a:t>: </a:t>
            </a:r>
            <a:r>
              <a:rPr lang="ko-KR" altLang="en-US" dirty="0"/>
              <a:t>교차 엔트로피를 변환한 값으로</a:t>
            </a:r>
            <a:r>
              <a:rPr lang="en-US" altLang="ko-KR" dirty="0"/>
              <a:t>, </a:t>
            </a:r>
            <a:r>
              <a:rPr lang="ko-KR" altLang="en-US" dirty="0"/>
              <a:t>모델이 다음 단어를 예측할 때 얼마나 </a:t>
            </a:r>
            <a:r>
              <a:rPr lang="en-US" altLang="ko-KR" dirty="0"/>
              <a:t>"</a:t>
            </a:r>
            <a:r>
              <a:rPr lang="ko-KR" altLang="en-US" dirty="0"/>
              <a:t>혼란스러운지</a:t>
            </a:r>
            <a:r>
              <a:rPr lang="en-US" altLang="ko-KR" dirty="0"/>
              <a:t>"</a:t>
            </a:r>
            <a:r>
              <a:rPr lang="ko-KR" altLang="en-US" dirty="0" err="1"/>
              <a:t>를</a:t>
            </a:r>
            <a:r>
              <a:rPr lang="ko-KR" altLang="en-US" dirty="0"/>
              <a:t> 나타냅니다</a:t>
            </a:r>
            <a:r>
              <a:rPr lang="en-US" altLang="ko-KR" dirty="0"/>
              <a:t>. </a:t>
            </a:r>
            <a:r>
              <a:rPr lang="ko-KR" altLang="en-US" dirty="0"/>
              <a:t>값이 낮을수록 모델이 덜 </a:t>
            </a:r>
            <a:r>
              <a:rPr lang="ko-KR" altLang="en-US" dirty="0" err="1"/>
              <a:t>혼란스러워하며</a:t>
            </a:r>
            <a:r>
              <a:rPr lang="ko-KR" altLang="en-US" dirty="0"/>
              <a:t> 더 잘 작동합니다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자동 평가와 </a:t>
            </a:r>
            <a:r>
              <a:rPr lang="en" altLang="ko-KR" dirty="0"/>
              <a:t>AI </a:t>
            </a:r>
            <a:r>
              <a:rPr lang="ko-KR" altLang="en-US" dirty="0"/>
              <a:t>심판 방식 탐구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74134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D872F6-10A4-2906-F9C8-B0514A862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표준화 및 품질 관리 부족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FD681D-D75C-C97C-1AB4-D28C60D9E23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1800" dirty="0" err="1"/>
              <a:t>크라우드소싱</a:t>
            </a:r>
            <a:r>
              <a:rPr kumimoji="1" lang="ko-KR" altLang="en-US" sz="1800" dirty="0"/>
              <a:t> 평가의 장단점</a:t>
            </a:r>
          </a:p>
          <a:p>
            <a:pPr lvl="1"/>
            <a:r>
              <a:rPr kumimoji="1" lang="ko-KR" altLang="en-US" sz="1600" dirty="0"/>
              <a:t>장점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ko-KR" altLang="en-US" sz="1200" dirty="0"/>
              <a:t>다양한 신호를 캡처하고 조작이 어렵다</a:t>
            </a:r>
            <a:r>
              <a:rPr kumimoji="1" lang="en-US" altLang="ko-KR" sz="1200" dirty="0"/>
              <a:t>.</a:t>
            </a:r>
          </a:p>
          <a:p>
            <a:pPr lvl="1"/>
            <a:r>
              <a:rPr kumimoji="1" lang="ko-KR" altLang="en-US" sz="1600" dirty="0"/>
              <a:t>단점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ko-KR" altLang="en-US" sz="1200" dirty="0"/>
              <a:t>표준화와 품질 관리가 어렵다</a:t>
            </a:r>
            <a:r>
              <a:rPr kumimoji="1" lang="en-US" altLang="ko-KR" sz="1200" dirty="0"/>
              <a:t>.</a:t>
            </a:r>
          </a:p>
          <a:p>
            <a:pPr lvl="2"/>
            <a:r>
              <a:rPr kumimoji="1" lang="ko-KR" altLang="en-US" sz="1200" dirty="0"/>
              <a:t>사용자 선호도가 잘못된 방향으로 모델 순위를 왜곡할 수 있음</a:t>
            </a:r>
            <a:r>
              <a:rPr kumimoji="1" lang="en-US" altLang="ko-KR" sz="1200" dirty="0"/>
              <a:t>.</a:t>
            </a:r>
          </a:p>
          <a:p>
            <a:pPr lvl="2"/>
            <a:r>
              <a:rPr kumimoji="1" lang="ko-KR" altLang="en-US" sz="1200" dirty="0"/>
              <a:t>예</a:t>
            </a:r>
            <a:r>
              <a:rPr kumimoji="1" lang="en-US" altLang="ko-KR" sz="1200" dirty="0"/>
              <a:t>: </a:t>
            </a:r>
            <a:r>
              <a:rPr lang="ko-KR" altLang="en-US" sz="1100" dirty="0"/>
              <a:t>공격적인 응답을 선호하거나</a:t>
            </a:r>
            <a:r>
              <a:rPr lang="en-US" altLang="ko-KR" sz="1100" dirty="0"/>
              <a:t>, </a:t>
            </a:r>
            <a:r>
              <a:rPr lang="ko-KR" altLang="en-US" sz="1100" dirty="0"/>
              <a:t>부적절한 요청을 거부한 응답에 대해 낮은 평가를 주는 경우</a:t>
            </a:r>
            <a:r>
              <a:rPr lang="en-US" altLang="ko-KR" sz="1100" dirty="0"/>
              <a:t>.</a:t>
            </a:r>
            <a:endParaRPr kumimoji="1" lang="en-US" altLang="ko-KR" sz="1200" dirty="0"/>
          </a:p>
          <a:p>
            <a:r>
              <a:rPr kumimoji="1" lang="ko-KR" altLang="en-US" sz="1800" dirty="0"/>
              <a:t>평가 환경의 한계</a:t>
            </a:r>
          </a:p>
          <a:p>
            <a:pPr lvl="1"/>
            <a:r>
              <a:rPr kumimoji="1" lang="ko-KR" altLang="en-US" sz="1600" dirty="0"/>
              <a:t>현실과의 연계 부족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ko-KR" altLang="en-US" sz="1200" dirty="0"/>
              <a:t>단순하고 정교하지 않은 프롬프트 사용</a:t>
            </a:r>
            <a:r>
              <a:rPr kumimoji="1" lang="en-US" altLang="ko-KR" sz="1200" dirty="0"/>
              <a:t>(</a:t>
            </a:r>
            <a:r>
              <a:rPr kumimoji="1" lang="ko-KR" altLang="en-US" sz="1200" dirty="0"/>
              <a:t>예</a:t>
            </a:r>
            <a:r>
              <a:rPr kumimoji="1" lang="en-US" altLang="ko-KR" sz="1200" dirty="0"/>
              <a:t>: "hello", "hi").</a:t>
            </a:r>
          </a:p>
          <a:p>
            <a:pPr lvl="2"/>
            <a:r>
              <a:rPr kumimoji="1" lang="ko-KR" altLang="en-US" sz="1200" dirty="0"/>
              <a:t>복잡한 실제 작업을 충분히 반영하지 못함</a:t>
            </a:r>
            <a:r>
              <a:rPr kumimoji="1" lang="en-US" altLang="ko-KR" sz="1200" dirty="0"/>
              <a:t>.</a:t>
            </a:r>
          </a:p>
          <a:p>
            <a:pPr lvl="1"/>
            <a:r>
              <a:rPr kumimoji="1" lang="ko-KR" altLang="en-US" sz="1600" dirty="0"/>
              <a:t>단순 프롬프트 문제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ko-KR" altLang="en-US" sz="1200" dirty="0"/>
              <a:t>단순한 질문은 모델 성능 차이를 구별하기 어려움</a:t>
            </a:r>
            <a:r>
              <a:rPr kumimoji="1" lang="en-US" altLang="ko-KR" sz="1200" dirty="0"/>
              <a:t>.</a:t>
            </a:r>
          </a:p>
          <a:p>
            <a:pPr lvl="2"/>
            <a:r>
              <a:rPr kumimoji="1" lang="ko-KR" altLang="en-US" sz="1200" dirty="0"/>
              <a:t>랭킹 왜곡 가능</a:t>
            </a:r>
            <a:r>
              <a:rPr kumimoji="1" lang="en-US" altLang="ko-KR" sz="1200" dirty="0"/>
              <a:t>.</a:t>
            </a:r>
            <a:endParaRPr kumimoji="1" lang="ko-KR" altLang="en-US" sz="12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948123-D00E-9D42-63AF-6E9048143D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kumimoji="1" lang="ko-KR" altLang="en-US" sz="1800" dirty="0"/>
              <a:t>개선 방안</a:t>
            </a:r>
          </a:p>
          <a:p>
            <a:pPr lvl="1"/>
            <a:r>
              <a:rPr kumimoji="1" lang="ko-KR" altLang="en-US" sz="1600" dirty="0"/>
              <a:t>어려운 프롬프트 활용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en-US" altLang="ko-KR" sz="1400" dirty="0"/>
              <a:t>LMSYS</a:t>
            </a:r>
            <a:r>
              <a:rPr kumimoji="1" lang="ko-KR" altLang="en-US" sz="1400" dirty="0"/>
              <a:t>는 </a:t>
            </a:r>
            <a:r>
              <a:rPr kumimoji="1" lang="ko-KR" altLang="en-US" sz="1400" b="1" dirty="0"/>
              <a:t>어려운 프롬프트</a:t>
            </a:r>
            <a:r>
              <a:rPr kumimoji="1" lang="en-US" altLang="ko-KR" sz="1400" b="1" dirty="0"/>
              <a:t>(hard prompts)</a:t>
            </a:r>
            <a:r>
              <a:rPr kumimoji="1" lang="ko-KR" altLang="en-US" sz="1400" dirty="0" err="1"/>
              <a:t>를</a:t>
            </a:r>
            <a:r>
              <a:rPr kumimoji="1" lang="ko-KR" altLang="en-US" sz="1400" dirty="0"/>
              <a:t> 필터링해 평가에 사용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600" dirty="0"/>
              <a:t>신뢰할 수 있는 평가자 도입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ko-KR" altLang="en-US" sz="1400" dirty="0"/>
              <a:t>평가자 교육 및 훈련으로 정교한 기준 제공</a:t>
            </a:r>
            <a:r>
              <a:rPr kumimoji="1" lang="en-US" altLang="ko-KR" sz="1400" dirty="0"/>
              <a:t>.</a:t>
            </a:r>
          </a:p>
          <a:p>
            <a:pPr lvl="2"/>
            <a:r>
              <a:rPr kumimoji="1" lang="ko-KR" altLang="en-US" sz="1400" dirty="0"/>
              <a:t>예</a:t>
            </a:r>
            <a:r>
              <a:rPr kumimoji="1" lang="en-US" altLang="ko-KR" sz="1400" dirty="0"/>
              <a:t>: Scale</a:t>
            </a:r>
            <a:r>
              <a:rPr kumimoji="1" lang="ko-KR" altLang="en-US" sz="1400" dirty="0"/>
              <a:t>의 비공개 비교 리더보드</a:t>
            </a:r>
            <a:r>
              <a:rPr kumimoji="1" lang="en-US" altLang="ko-KR" sz="1400" dirty="0"/>
              <a:t>.</a:t>
            </a:r>
          </a:p>
          <a:p>
            <a:pPr lvl="2"/>
            <a:r>
              <a:rPr kumimoji="1" lang="ko-KR" altLang="en-US" sz="1400" dirty="0"/>
              <a:t>단점</a:t>
            </a:r>
            <a:r>
              <a:rPr kumimoji="1" lang="en-US" altLang="ko-KR" sz="1400" dirty="0"/>
              <a:t>: </a:t>
            </a:r>
            <a:r>
              <a:rPr kumimoji="1" lang="ko-KR" altLang="en-US" sz="1400" dirty="0"/>
              <a:t>비용 상승 및 비교 횟수 감소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600" dirty="0"/>
              <a:t>제품 내 비교 통합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ko-KR" altLang="en-US" sz="1400" dirty="0"/>
              <a:t>사용자 작업 흐름에 비교 평가 포함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예</a:t>
            </a:r>
            <a:r>
              <a:rPr kumimoji="1" lang="en-US" altLang="ko-KR" sz="1400" dirty="0"/>
              <a:t>: </a:t>
            </a:r>
            <a:r>
              <a:rPr kumimoji="1" lang="ko-KR" altLang="en-US" sz="1400" dirty="0"/>
              <a:t>코드 생성기에서 두 코드 조각 비교</a:t>
            </a:r>
            <a:r>
              <a:rPr kumimoji="1" lang="en-US" altLang="ko-KR" sz="1400" dirty="0"/>
              <a:t>).</a:t>
            </a:r>
          </a:p>
          <a:p>
            <a:pPr lvl="2"/>
            <a:r>
              <a:rPr kumimoji="1" lang="ko-KR" altLang="en-US" sz="1400" dirty="0"/>
              <a:t>위험</a:t>
            </a:r>
            <a:r>
              <a:rPr kumimoji="1" lang="en-US" altLang="ko-KR" sz="1400" dirty="0"/>
              <a:t>: </a:t>
            </a:r>
            <a:r>
              <a:rPr kumimoji="1" lang="ko-KR" altLang="en-US" sz="1400" dirty="0"/>
              <a:t>무작위 클릭이나 전문성 부족으로 인한 잡음 발생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en-US" altLang="ko-KR" sz="1600" dirty="0"/>
              <a:t>AI </a:t>
            </a:r>
            <a:r>
              <a:rPr kumimoji="1" lang="ko-KR" altLang="en-US" sz="1600" dirty="0"/>
              <a:t>평가자 사용</a:t>
            </a:r>
            <a:r>
              <a:rPr kumimoji="1" lang="en-US" altLang="ko-KR" sz="1600" dirty="0"/>
              <a:t>:</a:t>
            </a:r>
          </a:p>
          <a:p>
            <a:pPr lvl="2"/>
            <a:r>
              <a:rPr kumimoji="1" lang="ko-KR" altLang="en-US" sz="1400" dirty="0"/>
              <a:t>무작위 사용자보다 신뢰도 높음</a:t>
            </a:r>
            <a:r>
              <a:rPr kumimoji="1" lang="en-US" altLang="ko-KR" sz="1400" dirty="0"/>
              <a:t>.</a:t>
            </a:r>
          </a:p>
          <a:p>
            <a:pPr lvl="2"/>
            <a:r>
              <a:rPr kumimoji="1" lang="ko-KR" altLang="en-US" sz="1400" dirty="0"/>
              <a:t>전문 평가자만큼 정교하지는 않을 수 있음</a:t>
            </a:r>
            <a:r>
              <a:rPr kumimoji="1" lang="en-US" altLang="ko-KR" sz="1400" dirty="0"/>
              <a:t>.</a:t>
            </a:r>
            <a:endParaRPr kumimoji="1"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373245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2A0BED0-D12C-8C50-849B-3509B2613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비교 성능에서 절대 성능으로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C0AD09E-0578-6078-3CC2-8B1080906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비교 평가의 한계</a:t>
            </a:r>
          </a:p>
          <a:p>
            <a:pPr lvl="1"/>
            <a:r>
              <a:rPr lang="ko-KR" altLang="en-US" sz="1600" dirty="0"/>
              <a:t>비교 평가는 모델 간의 상대적 우위를 제공하지만</a:t>
            </a:r>
            <a:r>
              <a:rPr lang="en-US" altLang="ko-KR" sz="1600" dirty="0"/>
              <a:t>, </a:t>
            </a:r>
            <a:r>
              <a:rPr lang="ko-KR" altLang="en-US" sz="1600" dirty="0"/>
              <a:t>모델의 절대 성능이나 특정 애플리케이션에 적합한지 여부는 알 수 없음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예</a:t>
            </a:r>
            <a:r>
              <a:rPr lang="en-US" altLang="ko-KR" sz="1600" dirty="0"/>
              <a:t>: </a:t>
            </a:r>
            <a:r>
              <a:rPr lang="ko-KR" altLang="en-US" sz="1600" dirty="0"/>
              <a:t>모델 </a:t>
            </a:r>
            <a:r>
              <a:rPr lang="en-US" altLang="ko-KR" sz="1600" dirty="0"/>
              <a:t>B</a:t>
            </a:r>
            <a:r>
              <a:rPr lang="ko-KR" altLang="en-US" sz="1600" dirty="0"/>
              <a:t>가 모델 </a:t>
            </a:r>
            <a:r>
              <a:rPr lang="en-US" altLang="ko-KR" sz="1600" dirty="0"/>
              <a:t>A</a:t>
            </a:r>
            <a:r>
              <a:rPr lang="ko-KR" altLang="en-US" sz="1600" dirty="0"/>
              <a:t>보다 나은 경우에도</a:t>
            </a:r>
            <a:r>
              <a:rPr lang="en-US" altLang="ko-KR" sz="1600" dirty="0"/>
              <a:t>, </a:t>
            </a:r>
            <a:r>
              <a:rPr lang="ko-KR" altLang="en-US" sz="1600" dirty="0"/>
              <a:t>두 모델 모두 좋지 않을 수 있음</a:t>
            </a:r>
            <a:r>
              <a:rPr lang="en-US" altLang="ko-KR" sz="1600" dirty="0"/>
              <a:t>.</a:t>
            </a:r>
          </a:p>
          <a:p>
            <a:r>
              <a:rPr lang="ko-KR" altLang="en-US" sz="1800" dirty="0"/>
              <a:t>절대 성능 평가의 필요성</a:t>
            </a:r>
          </a:p>
          <a:p>
            <a:pPr lvl="1"/>
            <a:r>
              <a:rPr lang="ko-KR" altLang="en-US" sz="1600" dirty="0"/>
              <a:t>특정 시나리오를 파악하려면 비교 평가 외에 추가적인 평가가 필요</a:t>
            </a:r>
            <a:r>
              <a:rPr lang="en-US" altLang="ko-KR" sz="1600" dirty="0"/>
              <a:t>:</a:t>
            </a:r>
          </a:p>
          <a:p>
            <a:pPr lvl="2"/>
            <a:r>
              <a:rPr lang="ko-KR" altLang="en-US" sz="1200" dirty="0"/>
              <a:t>모델 </a:t>
            </a:r>
            <a:r>
              <a:rPr lang="en-US" altLang="ko-KR" sz="1200" dirty="0"/>
              <a:t>B</a:t>
            </a:r>
            <a:r>
              <a:rPr lang="ko-KR" altLang="en-US" sz="1200" dirty="0"/>
              <a:t>는 좋고</a:t>
            </a:r>
            <a:r>
              <a:rPr lang="en-US" altLang="ko-KR" sz="1200" dirty="0"/>
              <a:t>, </a:t>
            </a:r>
            <a:r>
              <a:rPr lang="ko-KR" altLang="en-US" sz="1200" dirty="0"/>
              <a:t>모델 </a:t>
            </a:r>
            <a:r>
              <a:rPr lang="en-US" altLang="ko-KR" sz="1200" dirty="0"/>
              <a:t>A</a:t>
            </a:r>
            <a:r>
              <a:rPr lang="ko-KR" altLang="en-US" sz="1200" dirty="0"/>
              <a:t>는 나쁘다</a:t>
            </a:r>
            <a:r>
              <a:rPr lang="en-US" altLang="ko-KR" sz="1200" dirty="0"/>
              <a:t>.</a:t>
            </a:r>
          </a:p>
          <a:p>
            <a:pPr lvl="2"/>
            <a:r>
              <a:rPr lang="ko-KR" altLang="en-US" sz="1200" dirty="0"/>
              <a:t>모델 </a:t>
            </a:r>
            <a:r>
              <a:rPr lang="en-US" altLang="ko-KR" sz="1200" dirty="0"/>
              <a:t>A</a:t>
            </a:r>
            <a:r>
              <a:rPr lang="ko-KR" altLang="en-US" sz="1200" dirty="0"/>
              <a:t>와 </a:t>
            </a:r>
            <a:r>
              <a:rPr lang="en-US" altLang="ko-KR" sz="1200" dirty="0"/>
              <a:t>B </a:t>
            </a:r>
            <a:r>
              <a:rPr lang="ko-KR" altLang="en-US" sz="1200" dirty="0"/>
              <a:t>모두 나쁘다</a:t>
            </a:r>
            <a:r>
              <a:rPr lang="en-US" altLang="ko-KR" sz="1200" dirty="0"/>
              <a:t>.</a:t>
            </a:r>
          </a:p>
          <a:p>
            <a:pPr lvl="2"/>
            <a:r>
              <a:rPr lang="ko-KR" altLang="en-US" sz="1200" dirty="0"/>
              <a:t>모델 </a:t>
            </a:r>
            <a:r>
              <a:rPr lang="en-US" altLang="ko-KR" sz="1200" dirty="0"/>
              <a:t>A</a:t>
            </a:r>
            <a:r>
              <a:rPr lang="ko-KR" altLang="en-US" sz="1200" dirty="0"/>
              <a:t>와 </a:t>
            </a:r>
            <a:r>
              <a:rPr lang="en-US" altLang="ko-KR" sz="1200" dirty="0"/>
              <a:t>B </a:t>
            </a:r>
            <a:r>
              <a:rPr lang="ko-KR" altLang="en-US" sz="1200" dirty="0"/>
              <a:t>모두 좋다</a:t>
            </a:r>
            <a:r>
              <a:rPr lang="en-US" altLang="ko-KR" sz="1200" dirty="0"/>
              <a:t>.</a:t>
            </a:r>
          </a:p>
          <a:p>
            <a:pPr lvl="1"/>
            <a:r>
              <a:rPr lang="ko-KR" altLang="en-US" sz="1600" dirty="0"/>
              <a:t>예</a:t>
            </a:r>
            <a:r>
              <a:rPr lang="en-US" altLang="ko-KR" sz="1600" dirty="0"/>
              <a:t>: </a:t>
            </a:r>
            <a:r>
              <a:rPr lang="ko-KR" altLang="en-US" sz="1600" dirty="0"/>
              <a:t>모델 </a:t>
            </a:r>
            <a:r>
              <a:rPr lang="en-US" altLang="ko-KR" sz="1600" dirty="0"/>
              <a:t>A</a:t>
            </a:r>
            <a:r>
              <a:rPr lang="ko-KR" altLang="en-US" sz="1600" dirty="0"/>
              <a:t>가 고객 지원 요청의 </a:t>
            </a:r>
            <a:r>
              <a:rPr lang="en-US" altLang="ko-KR" sz="1600" dirty="0"/>
              <a:t>70%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해결한다고 가정</a:t>
            </a:r>
            <a:r>
              <a:rPr lang="en-US" altLang="ko-KR" sz="1600" dirty="0"/>
              <a:t>.</a:t>
            </a:r>
          </a:p>
          <a:p>
            <a:pPr lvl="2"/>
            <a:r>
              <a:rPr lang="ko-KR" altLang="en-US" sz="1200" dirty="0"/>
              <a:t>모델 </a:t>
            </a:r>
            <a:r>
              <a:rPr lang="en-US" altLang="ko-KR" sz="1200" dirty="0"/>
              <a:t>B</a:t>
            </a:r>
            <a:r>
              <a:rPr lang="ko-KR" altLang="en-US" sz="1200" dirty="0"/>
              <a:t>의 </a:t>
            </a:r>
            <a:r>
              <a:rPr lang="en-US" altLang="ko-KR" sz="1200" dirty="0"/>
              <a:t>51% </a:t>
            </a:r>
            <a:r>
              <a:rPr lang="ko-KR" altLang="en-US" sz="1200" dirty="0"/>
              <a:t>승률이 실제로 얼마나 더 많은 요청을 해결할지 모호</a:t>
            </a:r>
            <a:r>
              <a:rPr lang="en-US" altLang="ko-KR" sz="1200" dirty="0"/>
              <a:t>.</a:t>
            </a:r>
          </a:p>
          <a:p>
            <a:r>
              <a:rPr lang="ko-KR" altLang="en-US" sz="1800" dirty="0"/>
              <a:t>비용</a:t>
            </a:r>
            <a:r>
              <a:rPr lang="en-US" altLang="ko-KR" sz="1800" dirty="0"/>
              <a:t>-</a:t>
            </a:r>
            <a:r>
              <a:rPr lang="ko-KR" altLang="en-US" sz="1800" dirty="0"/>
              <a:t>편익 분석</a:t>
            </a:r>
          </a:p>
          <a:p>
            <a:pPr lvl="1"/>
            <a:r>
              <a:rPr lang="ko-KR" altLang="en-US" sz="1600" dirty="0"/>
              <a:t>성능 향상 </a:t>
            </a:r>
            <a:r>
              <a:rPr lang="en-US" altLang="ko-KR" sz="1600" dirty="0"/>
              <a:t>vs </a:t>
            </a:r>
            <a:r>
              <a:rPr lang="ko-KR" altLang="en-US" sz="1600" dirty="0"/>
              <a:t>비용 고려</a:t>
            </a:r>
            <a:r>
              <a:rPr lang="en-US" altLang="ko-KR" sz="1600" dirty="0"/>
              <a:t>:</a:t>
            </a:r>
          </a:p>
          <a:p>
            <a:pPr lvl="2"/>
            <a:r>
              <a:rPr lang="ko-KR" altLang="en-US" sz="1200" dirty="0"/>
              <a:t>모델 </a:t>
            </a:r>
            <a:r>
              <a:rPr lang="en-US" altLang="ko-KR" sz="1200" dirty="0"/>
              <a:t>B</a:t>
            </a:r>
            <a:r>
              <a:rPr lang="ko-KR" altLang="en-US" sz="1200" dirty="0"/>
              <a:t>가 더 나은 성능을 제공하더라도</a:t>
            </a:r>
            <a:r>
              <a:rPr lang="en-US" altLang="ko-KR" sz="1200" dirty="0"/>
              <a:t>, </a:t>
            </a:r>
            <a:r>
              <a:rPr lang="ko-KR" altLang="en-US" sz="1200" dirty="0"/>
              <a:t>비용이 모델 </a:t>
            </a:r>
            <a:r>
              <a:rPr lang="en-US" altLang="ko-KR" sz="1200" dirty="0"/>
              <a:t>A</a:t>
            </a:r>
            <a:r>
              <a:rPr lang="ko-KR" altLang="en-US" sz="1200" dirty="0"/>
              <a:t>의 </a:t>
            </a:r>
            <a:r>
              <a:rPr lang="en-US" altLang="ko-KR" sz="1200" dirty="0"/>
              <a:t>2</a:t>
            </a:r>
            <a:r>
              <a:rPr lang="ko-KR" altLang="en-US" sz="1200" dirty="0"/>
              <a:t>배라면</a:t>
            </a:r>
            <a:r>
              <a:rPr lang="en-US" altLang="ko-KR" sz="1200" dirty="0"/>
              <a:t>, </a:t>
            </a:r>
            <a:r>
              <a:rPr lang="ko-KR" altLang="en-US" sz="1200" dirty="0"/>
              <a:t>성능 향상이 추가 비용을 정당화할 수 있을지 불확실</a:t>
            </a:r>
            <a:r>
              <a:rPr lang="en-US" altLang="ko-KR" sz="1200" dirty="0"/>
              <a:t>.</a:t>
            </a:r>
          </a:p>
          <a:p>
            <a:pPr lvl="1"/>
            <a:r>
              <a:rPr lang="ko-KR" altLang="en-US" sz="1600" dirty="0"/>
              <a:t>성능 개선의 규모와 애플리케이션의 특성에 따라 비용 대비 효과가 다름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9916847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6E7481-720B-6A3C-6892-BF6A9B1FC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비교 평가의 미래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340D5A-98B4-98FF-4D19-390D181E9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1600" dirty="0"/>
              <a:t>평가 용이성</a:t>
            </a:r>
            <a:r>
              <a:rPr kumimoji="1" lang="en-US" altLang="ko-KR" sz="1600" dirty="0"/>
              <a:t>:</a:t>
            </a:r>
          </a:p>
          <a:p>
            <a:pPr lvl="1"/>
            <a:r>
              <a:rPr kumimoji="1" lang="ko-KR" altLang="en-US" sz="1400" dirty="0"/>
              <a:t>구체적인 점수를 주는 것보다 두 응답을 비교하는 것이 더 쉬움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400" dirty="0"/>
              <a:t>모델이 인간 성능을 넘어서는 경우에도 비교를 통해 차이를 감지 가능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400" dirty="0"/>
              <a:t>예</a:t>
            </a:r>
            <a:r>
              <a:rPr kumimoji="1" lang="en-US" altLang="ko-KR" sz="1400" dirty="0"/>
              <a:t>: Llama 2 </a:t>
            </a:r>
            <a:r>
              <a:rPr kumimoji="1" lang="ko-KR" altLang="en-US" sz="1400" dirty="0"/>
              <a:t>논문에서 인간 주석자의 도움으로 비교 피드백 제공</a:t>
            </a:r>
            <a:r>
              <a:rPr kumimoji="1" lang="en-US" altLang="ko-KR" sz="1400" dirty="0"/>
              <a:t>(</a:t>
            </a:r>
            <a:r>
              <a:rPr kumimoji="1" lang="en-US" altLang="ko-KR" sz="1400" dirty="0" err="1"/>
              <a:t>Touvron</a:t>
            </a:r>
            <a:r>
              <a:rPr kumimoji="1" lang="en-US" altLang="ko-KR" sz="1400" dirty="0"/>
              <a:t> </a:t>
            </a:r>
            <a:r>
              <a:rPr kumimoji="1" lang="ko-KR" altLang="en-US" sz="1400" dirty="0"/>
              <a:t>외</a:t>
            </a:r>
            <a:r>
              <a:rPr kumimoji="1" lang="en-US" altLang="ko-KR" sz="1400" dirty="0"/>
              <a:t>, 2023).</a:t>
            </a:r>
          </a:p>
          <a:p>
            <a:r>
              <a:rPr kumimoji="1" lang="ko-KR" altLang="en-US" sz="1600" dirty="0"/>
              <a:t>인간 선호를 포착</a:t>
            </a:r>
            <a:r>
              <a:rPr kumimoji="1" lang="en-US" altLang="ko-KR" sz="1600" dirty="0"/>
              <a:t>:</a:t>
            </a:r>
          </a:p>
          <a:p>
            <a:pPr lvl="1"/>
            <a:r>
              <a:rPr kumimoji="1" lang="ko-KR" altLang="en-US" sz="1400" dirty="0"/>
              <a:t>인간이 중요하게 생각하는 품질을 평가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400" dirty="0"/>
              <a:t>강력한 모델 도입 시 벤치마크가 쓸모 없어지는 문제를 완화</a:t>
            </a:r>
            <a:r>
              <a:rPr kumimoji="1" lang="en-US" altLang="ko-KR" sz="1400" dirty="0"/>
              <a:t>.</a:t>
            </a:r>
          </a:p>
          <a:p>
            <a:r>
              <a:rPr kumimoji="1" lang="ko-KR" altLang="en-US" sz="1600" dirty="0"/>
              <a:t>속이기 어려움</a:t>
            </a:r>
            <a:r>
              <a:rPr kumimoji="1" lang="en-US" altLang="ko-KR" sz="1600" dirty="0"/>
              <a:t>:</a:t>
            </a:r>
          </a:p>
          <a:p>
            <a:pPr lvl="1"/>
            <a:r>
              <a:rPr kumimoji="1" lang="ko-KR" altLang="en-US" sz="1400" dirty="0"/>
              <a:t>참조 데이터 기반 훈련보다 조작 가능성 낮음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400" dirty="0"/>
              <a:t>공개 비교 리더보드의 결과가 더 신뢰받음</a:t>
            </a:r>
            <a:r>
              <a:rPr kumimoji="1" lang="en-US" altLang="ko-KR" sz="1400" dirty="0"/>
              <a:t>.</a:t>
            </a:r>
          </a:p>
          <a:p>
            <a:r>
              <a:rPr kumimoji="1" lang="ko-KR" altLang="en-US" sz="1600" dirty="0"/>
              <a:t>다양한 평가 신호 제공</a:t>
            </a:r>
            <a:r>
              <a:rPr kumimoji="1" lang="en-US" altLang="ko-KR" sz="1600" dirty="0"/>
              <a:t>:</a:t>
            </a:r>
          </a:p>
          <a:p>
            <a:pPr lvl="1"/>
            <a:r>
              <a:rPr kumimoji="1" lang="ko-KR" altLang="en-US" sz="1400" dirty="0"/>
              <a:t>오프라인</a:t>
            </a:r>
            <a:r>
              <a:rPr kumimoji="1" lang="en-US" altLang="ko-KR" sz="1400" dirty="0"/>
              <a:t>: </a:t>
            </a:r>
            <a:r>
              <a:rPr kumimoji="1" lang="ko-KR" altLang="en-US" sz="1400" dirty="0"/>
              <a:t>기존 벤치마크에 추가적인 평가 신호 제공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ko-KR" altLang="en-US" sz="1400" dirty="0"/>
              <a:t>온라인</a:t>
            </a:r>
            <a:r>
              <a:rPr kumimoji="1" lang="en-US" altLang="ko-KR" sz="1400" dirty="0"/>
              <a:t>: A/B </a:t>
            </a:r>
            <a:r>
              <a:rPr kumimoji="1" lang="ko-KR" altLang="en-US" sz="1400" dirty="0"/>
              <a:t>테스트를 보완하여 더 나은 평가 가능</a:t>
            </a:r>
            <a:r>
              <a:rPr kumimoji="1" lang="en-US" altLang="ko-KR" sz="1400" dirty="0"/>
              <a:t>.</a:t>
            </a:r>
            <a:endParaRPr kumimoji="1"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039196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11F06-2F2C-FE0C-63DE-6A58B5C20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요약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9E844A1-BCB0-CCBB-23D0-F9D35BEAED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1400" dirty="0"/>
              <a:t>평가의 중요성</a:t>
            </a:r>
          </a:p>
          <a:p>
            <a:pPr lvl="1"/>
            <a:r>
              <a:rPr lang="ko-KR" altLang="en-US" sz="1050" dirty="0"/>
              <a:t>개방형 및 강력한 모델 평가에는 많은 도전 과제가 존재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050" dirty="0"/>
              <a:t>인간 평가가 여전히 유용하며</a:t>
            </a:r>
            <a:r>
              <a:rPr lang="en-US" altLang="ko-KR" sz="1050" dirty="0"/>
              <a:t>, </a:t>
            </a:r>
            <a:r>
              <a:rPr lang="ko-KR" altLang="en-US" sz="1050" dirty="0"/>
              <a:t>많은 경우 필수적이지만</a:t>
            </a:r>
            <a:r>
              <a:rPr lang="en-US" altLang="ko-KR" sz="1050" dirty="0"/>
              <a:t>, </a:t>
            </a:r>
            <a:r>
              <a:rPr lang="ko-KR" altLang="en-US" sz="1050" dirty="0"/>
              <a:t>자동 평가 방식을 중점적으로 논의</a:t>
            </a:r>
            <a:r>
              <a:rPr lang="en-US" altLang="ko-KR" sz="1050" dirty="0"/>
              <a:t>.</a:t>
            </a:r>
          </a:p>
          <a:p>
            <a:r>
              <a:rPr lang="ko-KR" altLang="en-US" sz="1400" dirty="0"/>
              <a:t>평가의 어려움과 투자 부족</a:t>
            </a:r>
          </a:p>
          <a:p>
            <a:pPr lvl="1"/>
            <a:r>
              <a:rPr lang="ko-KR" altLang="en-US" sz="1050" dirty="0"/>
              <a:t>기본 모델 평가의 어려움</a:t>
            </a:r>
            <a:r>
              <a:rPr lang="en-US" altLang="ko-KR" sz="1050" dirty="0"/>
              <a:t>: </a:t>
            </a:r>
            <a:r>
              <a:rPr lang="ko-KR" altLang="en-US" sz="1050" dirty="0"/>
              <a:t>전통적 기계 학습 모델보다 더 복잡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050" dirty="0"/>
              <a:t>평가에 대한 투자가 여전히 모델 및 애플리케이션 개발에 비해 부족</a:t>
            </a:r>
            <a:r>
              <a:rPr lang="en-US" altLang="ko-KR" sz="1050" dirty="0"/>
              <a:t>.</a:t>
            </a:r>
          </a:p>
          <a:p>
            <a:r>
              <a:rPr lang="ko-KR" altLang="en-US" sz="1400" dirty="0"/>
              <a:t>언어 모델링 지표</a:t>
            </a:r>
          </a:p>
          <a:p>
            <a:pPr lvl="1"/>
            <a:r>
              <a:rPr lang="en-US" altLang="ko-KR" sz="1050" dirty="0"/>
              <a:t>Perplexity, Cross-Entropy </a:t>
            </a:r>
            <a:r>
              <a:rPr lang="ko-KR" altLang="en-US" sz="1050" dirty="0"/>
              <a:t>등 언어 모델링 지표에 초점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050" dirty="0"/>
              <a:t>지표의 의미와 데이터 처리 및 평가 활용법에 대한 명확한 해석 제공</a:t>
            </a:r>
            <a:r>
              <a:rPr lang="en-US" altLang="ko-KR" sz="1050" dirty="0"/>
              <a:t>.</a:t>
            </a:r>
          </a:p>
          <a:p>
            <a:r>
              <a:rPr lang="ko-KR" altLang="en-US" sz="1400" dirty="0"/>
              <a:t>개방형 응답 평가 접근 방식</a:t>
            </a:r>
          </a:p>
          <a:p>
            <a:pPr lvl="1"/>
            <a:r>
              <a:rPr lang="ko-KR" altLang="en-US" sz="1050" dirty="0"/>
              <a:t>기능적 정확성</a:t>
            </a:r>
            <a:r>
              <a:rPr lang="en-US" altLang="ko-KR" sz="1050" dirty="0"/>
              <a:t>:</a:t>
            </a:r>
          </a:p>
          <a:p>
            <a:pPr lvl="2"/>
            <a:r>
              <a:rPr lang="ko-KR" altLang="en-US" sz="1000" dirty="0"/>
              <a:t>명확한 기준으로 응답 평가</a:t>
            </a:r>
            <a:r>
              <a:rPr lang="en-US" altLang="ko-KR" sz="1000" dirty="0"/>
              <a:t>.</a:t>
            </a:r>
          </a:p>
          <a:p>
            <a:pPr lvl="1"/>
            <a:r>
              <a:rPr lang="ko-KR" altLang="en-US" sz="1050" dirty="0"/>
              <a:t>유사성 점수</a:t>
            </a:r>
            <a:r>
              <a:rPr lang="en-US" altLang="ko-KR" sz="1050" dirty="0"/>
              <a:t>:</a:t>
            </a:r>
          </a:p>
          <a:p>
            <a:pPr lvl="2"/>
            <a:r>
              <a:rPr lang="ko-KR" altLang="en-US" sz="1000" dirty="0"/>
              <a:t>정답과의 유사성을 기반으로 평가</a:t>
            </a:r>
            <a:r>
              <a:rPr lang="en-US" altLang="ko-KR" sz="1000" dirty="0"/>
              <a:t>.</a:t>
            </a:r>
          </a:p>
          <a:p>
            <a:pPr lvl="1"/>
            <a:r>
              <a:rPr lang="en-US" altLang="ko-KR" sz="1050" dirty="0"/>
              <a:t>AI </a:t>
            </a:r>
            <a:r>
              <a:rPr lang="ko-KR" altLang="en-US" sz="1050" dirty="0"/>
              <a:t>심판 기반 평가</a:t>
            </a:r>
            <a:r>
              <a:rPr lang="en-US" altLang="ko-KR" sz="1050" dirty="0"/>
              <a:t>:</a:t>
            </a:r>
          </a:p>
          <a:p>
            <a:pPr lvl="2"/>
            <a:r>
              <a:rPr lang="ko-KR" altLang="en-US" sz="1000" dirty="0"/>
              <a:t>주관적 평가로</a:t>
            </a:r>
            <a:r>
              <a:rPr lang="en-US" altLang="ko-KR" sz="1000" dirty="0"/>
              <a:t>, </a:t>
            </a:r>
            <a:r>
              <a:rPr lang="ko-KR" altLang="en-US" sz="1000" dirty="0"/>
              <a:t>심판의 맥락에 따라 점수 해석 필요</a:t>
            </a:r>
            <a:r>
              <a:rPr lang="en-US" altLang="ko-KR" sz="1000" dirty="0"/>
              <a:t>.</a:t>
            </a:r>
          </a:p>
          <a:p>
            <a:pPr lvl="2"/>
            <a:r>
              <a:rPr lang="en-US" altLang="ko-KR" sz="1000" dirty="0"/>
              <a:t>AI </a:t>
            </a:r>
            <a:r>
              <a:rPr lang="ko-KR" altLang="en-US" sz="1000" dirty="0"/>
              <a:t>심판은 보완적 평가</a:t>
            </a:r>
            <a:r>
              <a:rPr lang="en-US" altLang="ko-KR" sz="1000" dirty="0"/>
              <a:t>(</a:t>
            </a:r>
            <a:r>
              <a:rPr lang="ko-KR" altLang="en-US" sz="1000" dirty="0"/>
              <a:t>정확한 평가와 인간 평가</a:t>
            </a:r>
            <a:r>
              <a:rPr lang="en-US" altLang="ko-KR" sz="1000" dirty="0"/>
              <a:t>)</a:t>
            </a:r>
            <a:r>
              <a:rPr lang="ko-KR" altLang="en-US" sz="1000" dirty="0"/>
              <a:t>로 활용 권장</a:t>
            </a:r>
            <a:r>
              <a:rPr lang="en-US" altLang="ko-KR" sz="1000" dirty="0"/>
              <a:t>.</a:t>
            </a:r>
            <a:endParaRPr lang="ko-KR" altLang="en-US" sz="1000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D77A5A47-A366-DEC5-94F4-6C8EFEF05E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ko-KR" altLang="en-US" sz="1400" dirty="0"/>
              <a:t>비교 평가</a:t>
            </a:r>
          </a:p>
          <a:p>
            <a:pPr lvl="1"/>
            <a:r>
              <a:rPr lang="ko-KR" altLang="en-US" sz="1200" dirty="0"/>
              <a:t>모델 순위 매기기</a:t>
            </a:r>
            <a:r>
              <a:rPr lang="en-US" altLang="ko-KR" sz="1200" dirty="0"/>
              <a:t>:</a:t>
            </a:r>
          </a:p>
          <a:p>
            <a:pPr lvl="2"/>
            <a:r>
              <a:rPr lang="ko-KR" altLang="en-US" sz="1050" dirty="0"/>
              <a:t>독립적 점수 기반 순위 또는 비교 평가 활용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200" dirty="0"/>
              <a:t>비교 평가는 스포츠와 같은 분야에서 일반적이며 </a:t>
            </a:r>
            <a:r>
              <a:rPr lang="en-US" altLang="ko-KR" sz="1200" dirty="0"/>
              <a:t>AI </a:t>
            </a:r>
            <a:r>
              <a:rPr lang="ko-KR" altLang="en-US" sz="1200" dirty="0"/>
              <a:t>평가에서도 증가 추세</a:t>
            </a:r>
            <a:r>
              <a:rPr lang="en-US" altLang="ko-KR" sz="1200" dirty="0"/>
              <a:t>.</a:t>
            </a:r>
          </a:p>
          <a:p>
            <a:pPr lvl="2"/>
            <a:r>
              <a:rPr lang="ko-KR" altLang="en-US" sz="1050" dirty="0"/>
              <a:t>선호 신호</a:t>
            </a:r>
            <a:r>
              <a:rPr lang="en-US" altLang="ko-KR" sz="1050" dirty="0"/>
              <a:t>(preference signals) </a:t>
            </a:r>
            <a:r>
              <a:rPr lang="ko-KR" altLang="en-US" sz="1050" dirty="0"/>
              <a:t>제공 → 선호 모델 개발 촉진</a:t>
            </a:r>
            <a:r>
              <a:rPr lang="en-US" altLang="ko-KR" sz="1050" dirty="0"/>
              <a:t>.</a:t>
            </a:r>
          </a:p>
          <a:p>
            <a:r>
              <a:rPr lang="ko-KR" altLang="en-US" sz="1400" dirty="0"/>
              <a:t>평가 기술의 발전</a:t>
            </a:r>
          </a:p>
          <a:p>
            <a:pPr lvl="1"/>
            <a:r>
              <a:rPr lang="ko-KR" altLang="en-US" sz="1200" dirty="0"/>
              <a:t>전통적 지표</a:t>
            </a:r>
            <a:r>
              <a:rPr lang="en-US" altLang="ko-KR" sz="1200" dirty="0"/>
              <a:t>(Perplexity, </a:t>
            </a:r>
            <a:r>
              <a:rPr lang="ko-KR" altLang="en-US" sz="1200" dirty="0"/>
              <a:t>유사성 측정</a:t>
            </a:r>
            <a:r>
              <a:rPr lang="en-US" altLang="ko-KR" sz="1200" dirty="0"/>
              <a:t>)</a:t>
            </a:r>
            <a:r>
              <a:rPr lang="ko-KR" altLang="en-US" sz="1200" dirty="0"/>
              <a:t>에서 시작해 </a:t>
            </a:r>
            <a:r>
              <a:rPr lang="en-US" altLang="ko-KR" sz="1200" dirty="0"/>
              <a:t>AI </a:t>
            </a:r>
            <a:r>
              <a:rPr lang="ko-KR" altLang="en-US" sz="1200" dirty="0"/>
              <a:t>심판과 비교 평가 채택</a:t>
            </a:r>
            <a:r>
              <a:rPr lang="en-US" altLang="ko-KR" sz="1200" dirty="0"/>
              <a:t>.</a:t>
            </a:r>
          </a:p>
          <a:p>
            <a:pPr lvl="1"/>
            <a:r>
              <a:rPr lang="ko-KR" altLang="en-US" sz="1200" dirty="0"/>
              <a:t>많은 팀들이 이를 평가 파이프라인에 통합 중</a:t>
            </a:r>
            <a:r>
              <a:rPr lang="en-US" altLang="ko-KR" sz="1200" dirty="0"/>
              <a:t>.</a:t>
            </a:r>
          </a:p>
          <a:p>
            <a:r>
              <a:rPr lang="ko-KR" altLang="en-US" sz="1400" dirty="0"/>
              <a:t>결론 및 다음 장 예고</a:t>
            </a:r>
          </a:p>
          <a:p>
            <a:pPr lvl="1"/>
            <a:r>
              <a:rPr lang="ko-KR" altLang="en-US" sz="1200" dirty="0"/>
              <a:t>개방형 응답 애플리케이션 평가를 위한 신뢰할 수 있는 평가 파이프라인 구축이 다음 주제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066564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21C82-C726-4AC7-B262-BFA41C23EC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103DB26D-F846-71C0-2440-323281DC4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생성형 모델 평가의 어려움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814041D7-02DD-0F13-3801-FC0E823B46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399098" cy="4351338"/>
          </a:xfrm>
        </p:spPr>
        <p:txBody>
          <a:bodyPr>
            <a:normAutofit lnSpcReduction="10000"/>
          </a:bodyPr>
          <a:lstStyle/>
          <a:p>
            <a:r>
              <a:rPr lang="ko-KR" altLang="en-US" sz="1400" b="1" dirty="0">
                <a:latin typeface="+mj-lt"/>
              </a:rPr>
              <a:t>평가의 복잡성 증가 요인</a:t>
            </a:r>
          </a:p>
          <a:p>
            <a:pPr lvl="1"/>
            <a:r>
              <a:rPr lang="en-US" altLang="ko-KR" sz="1200" b="1" dirty="0">
                <a:latin typeface="+mj-lt"/>
              </a:rPr>
              <a:t>AI </a:t>
            </a:r>
            <a:r>
              <a:rPr lang="ko-KR" altLang="en-US" sz="1200" b="1" dirty="0">
                <a:latin typeface="+mj-lt"/>
              </a:rPr>
              <a:t>모델의 지능 수준</a:t>
            </a:r>
            <a:r>
              <a:rPr lang="en-US" altLang="ko-KR" sz="1200" dirty="0">
                <a:latin typeface="+mj-lt"/>
              </a:rPr>
              <a:t>:</a:t>
            </a:r>
          </a:p>
          <a:p>
            <a:pPr marL="1200150" lvl="2" indent="-285750"/>
            <a:r>
              <a:rPr lang="ko-KR" altLang="en-US" sz="1000" dirty="0">
                <a:latin typeface="+mj-lt"/>
              </a:rPr>
              <a:t>간단한 오류는 쉽게 식별 가능하지만</a:t>
            </a:r>
            <a:r>
              <a:rPr lang="en-US" altLang="ko-KR" sz="1000" dirty="0">
                <a:latin typeface="+mj-lt"/>
              </a:rPr>
              <a:t>, </a:t>
            </a:r>
            <a:r>
              <a:rPr lang="ko-KR" altLang="en-US" sz="1000" dirty="0">
                <a:latin typeface="+mj-lt"/>
              </a:rPr>
              <a:t>복잡한 작업은 더 많은 전문성과 시간이 요구됨</a:t>
            </a:r>
            <a:r>
              <a:rPr lang="en-US" altLang="ko-KR" sz="1000" dirty="0">
                <a:latin typeface="+mj-lt"/>
              </a:rPr>
              <a:t>.</a:t>
            </a:r>
          </a:p>
          <a:p>
            <a:pPr marL="1200150" lvl="2" indent="-285750"/>
            <a:r>
              <a:rPr lang="ko-KR" altLang="en-US" sz="1000" dirty="0">
                <a:latin typeface="+mj-lt"/>
              </a:rPr>
              <a:t>외형적 품질 외에도 사실 확인</a:t>
            </a:r>
            <a:r>
              <a:rPr lang="en-US" altLang="ko-KR" sz="1000" dirty="0">
                <a:latin typeface="+mj-lt"/>
              </a:rPr>
              <a:t>, </a:t>
            </a:r>
            <a:r>
              <a:rPr lang="ko-KR" altLang="en-US" sz="1000" dirty="0">
                <a:latin typeface="+mj-lt"/>
              </a:rPr>
              <a:t>추론</a:t>
            </a:r>
            <a:r>
              <a:rPr lang="en-US" altLang="ko-KR" sz="1000" dirty="0">
                <a:latin typeface="+mj-lt"/>
              </a:rPr>
              <a:t>, </a:t>
            </a:r>
            <a:r>
              <a:rPr lang="ko-KR" altLang="en-US" sz="1000" dirty="0">
                <a:latin typeface="+mj-lt"/>
              </a:rPr>
              <a:t>도메인 지식 필요</a:t>
            </a:r>
            <a:r>
              <a:rPr lang="en-US" altLang="ko-KR" sz="1000" dirty="0">
                <a:latin typeface="+mj-lt"/>
              </a:rPr>
              <a:t>.</a:t>
            </a:r>
          </a:p>
          <a:p>
            <a:pPr lvl="1"/>
            <a:r>
              <a:rPr lang="ko-KR" altLang="en-US" sz="1200" b="1" dirty="0">
                <a:latin typeface="+mj-lt"/>
              </a:rPr>
              <a:t>개방형 특성</a:t>
            </a:r>
            <a:r>
              <a:rPr lang="en-US" altLang="ko-KR" sz="1200" dirty="0">
                <a:latin typeface="+mj-lt"/>
              </a:rPr>
              <a:t>:</a:t>
            </a:r>
          </a:p>
          <a:p>
            <a:pPr marL="1200150" lvl="2" indent="-285750"/>
            <a:r>
              <a:rPr lang="ko-KR" altLang="en-US" sz="1000" dirty="0">
                <a:latin typeface="+mj-lt"/>
              </a:rPr>
              <a:t>전통적 </a:t>
            </a:r>
            <a:r>
              <a:rPr lang="en-US" altLang="ko-KR" sz="1000" dirty="0">
                <a:latin typeface="+mj-lt"/>
              </a:rPr>
              <a:t>ML</a:t>
            </a:r>
            <a:r>
              <a:rPr lang="ko-KR" altLang="en-US" sz="1000" dirty="0">
                <a:latin typeface="+mj-lt"/>
              </a:rPr>
              <a:t>은 폐쇄형 작업</a:t>
            </a:r>
            <a:r>
              <a:rPr lang="en-US" altLang="ko-KR" sz="1000" dirty="0">
                <a:latin typeface="+mj-lt"/>
              </a:rPr>
              <a:t>(</a:t>
            </a:r>
            <a:r>
              <a:rPr lang="ko-KR" altLang="en-US" sz="1000" dirty="0">
                <a:latin typeface="+mj-lt"/>
              </a:rPr>
              <a:t>예</a:t>
            </a:r>
            <a:r>
              <a:rPr lang="en-US" altLang="ko-KR" sz="1000" dirty="0">
                <a:latin typeface="+mj-lt"/>
              </a:rPr>
              <a:t>: </a:t>
            </a:r>
            <a:r>
              <a:rPr lang="ko-KR" altLang="en-US" sz="1000" dirty="0">
                <a:latin typeface="+mj-lt"/>
              </a:rPr>
              <a:t>분류</a:t>
            </a:r>
            <a:r>
              <a:rPr lang="en-US" altLang="ko-KR" sz="1000" dirty="0">
                <a:latin typeface="+mj-lt"/>
              </a:rPr>
              <a:t>)</a:t>
            </a:r>
            <a:r>
              <a:rPr lang="ko-KR" altLang="en-US" sz="1000" dirty="0" err="1">
                <a:latin typeface="+mj-lt"/>
              </a:rPr>
              <a:t>으로</a:t>
            </a:r>
            <a:r>
              <a:rPr lang="ko-KR" altLang="en-US" sz="1000" dirty="0">
                <a:latin typeface="+mj-lt"/>
              </a:rPr>
              <a:t> 평가가 단순</a:t>
            </a:r>
            <a:r>
              <a:rPr lang="en-US" altLang="ko-KR" sz="1000" dirty="0">
                <a:latin typeface="+mj-lt"/>
              </a:rPr>
              <a:t>.</a:t>
            </a:r>
          </a:p>
          <a:p>
            <a:pPr marL="1200150" lvl="2" indent="-285750"/>
            <a:r>
              <a:rPr lang="ko-KR" altLang="en-US" sz="1000" dirty="0">
                <a:latin typeface="+mj-lt"/>
              </a:rPr>
              <a:t>생성형 모델은 다양한 정답이 가능해 평가 기준 정의가 어려움</a:t>
            </a:r>
            <a:r>
              <a:rPr lang="en-US" altLang="ko-KR" sz="1000" dirty="0">
                <a:latin typeface="+mj-lt"/>
              </a:rPr>
              <a:t>.</a:t>
            </a:r>
          </a:p>
          <a:p>
            <a:pPr lvl="1"/>
            <a:r>
              <a:rPr lang="ko-KR" altLang="en-US" sz="1200" b="1" dirty="0">
                <a:latin typeface="+mj-lt"/>
              </a:rPr>
              <a:t>블랙박스 특성</a:t>
            </a:r>
            <a:r>
              <a:rPr lang="en-US" altLang="ko-KR" sz="1200" dirty="0">
                <a:latin typeface="+mj-lt"/>
              </a:rPr>
              <a:t>:</a:t>
            </a:r>
          </a:p>
          <a:p>
            <a:pPr marL="1200150" lvl="2" indent="-285750"/>
            <a:r>
              <a:rPr lang="ko-KR" altLang="en-US" sz="1000" dirty="0">
                <a:latin typeface="+mj-lt"/>
              </a:rPr>
              <a:t>모델의 내부 구조</a:t>
            </a:r>
            <a:r>
              <a:rPr lang="en-US" altLang="ko-KR" sz="1000" dirty="0">
                <a:latin typeface="+mj-lt"/>
              </a:rPr>
              <a:t>, </a:t>
            </a:r>
            <a:r>
              <a:rPr lang="ko-KR" altLang="en-US" sz="1000" dirty="0">
                <a:latin typeface="+mj-lt"/>
              </a:rPr>
              <a:t>학습 데이터 등의 비공개로 출력만으로 평가</a:t>
            </a:r>
            <a:r>
              <a:rPr lang="en-US" altLang="ko-KR" sz="1000" dirty="0">
                <a:latin typeface="+mj-lt"/>
              </a:rPr>
              <a:t>.</a:t>
            </a:r>
          </a:p>
          <a:p>
            <a:r>
              <a:rPr lang="ko-KR" altLang="en-US" sz="1400" b="1" dirty="0">
                <a:latin typeface="+mj-lt"/>
              </a:rPr>
              <a:t>평가 벤치마크의 한계</a:t>
            </a:r>
          </a:p>
          <a:p>
            <a:pPr lvl="1"/>
            <a:r>
              <a:rPr lang="ko-KR" altLang="en-US" sz="1200" dirty="0">
                <a:latin typeface="+mj-lt"/>
              </a:rPr>
              <a:t>기존 벤치마크는 빠르게 포화</a:t>
            </a:r>
            <a:r>
              <a:rPr lang="en-US" altLang="ko-KR" sz="1200" dirty="0">
                <a:latin typeface="+mj-lt"/>
              </a:rPr>
              <a:t>:</a:t>
            </a:r>
          </a:p>
          <a:p>
            <a:pPr marL="1200150" lvl="2" indent="-285750"/>
            <a:r>
              <a:rPr lang="en-US" altLang="ko-KR" sz="1000" dirty="0">
                <a:latin typeface="+mj-lt"/>
              </a:rPr>
              <a:t>GLUE ➔ </a:t>
            </a:r>
            <a:r>
              <a:rPr lang="en-US" altLang="ko-KR" sz="1000" dirty="0" err="1">
                <a:latin typeface="+mj-lt"/>
              </a:rPr>
              <a:t>SuperGLUE</a:t>
            </a:r>
            <a:r>
              <a:rPr lang="en-US" altLang="ko-KR" sz="1000" dirty="0">
                <a:latin typeface="+mj-lt"/>
              </a:rPr>
              <a:t> (2018-2019)</a:t>
            </a:r>
          </a:p>
          <a:p>
            <a:pPr lvl="3"/>
            <a:r>
              <a:rPr lang="en-US" altLang="ko-KR" sz="900" dirty="0">
                <a:latin typeface="+mj-lt"/>
              </a:rPr>
              <a:t>GLUE: </a:t>
            </a:r>
            <a:r>
              <a:rPr lang="ko-KR" altLang="en-US" sz="900" dirty="0">
                <a:latin typeface="+mj-lt"/>
              </a:rPr>
              <a:t>기본적인 자연어 이해</a:t>
            </a:r>
            <a:r>
              <a:rPr lang="en-US" altLang="ko-KR" sz="900" dirty="0">
                <a:latin typeface="+mj-lt"/>
              </a:rPr>
              <a:t>(NLU) </a:t>
            </a:r>
            <a:r>
              <a:rPr lang="ko-KR" altLang="en-US" sz="900" dirty="0">
                <a:latin typeface="+mj-lt"/>
              </a:rPr>
              <a:t>작업 평가</a:t>
            </a:r>
            <a:r>
              <a:rPr lang="en-US" altLang="ko-KR" sz="900" dirty="0">
                <a:latin typeface="+mj-lt"/>
              </a:rPr>
              <a:t>.</a:t>
            </a:r>
          </a:p>
          <a:p>
            <a:pPr lvl="3"/>
            <a:r>
              <a:rPr lang="en-US" altLang="ko-KR" sz="900" dirty="0" err="1">
                <a:latin typeface="+mj-lt"/>
              </a:rPr>
              <a:t>SuperGLUE</a:t>
            </a:r>
            <a:r>
              <a:rPr lang="en-US" altLang="ko-KR" sz="900" dirty="0">
                <a:latin typeface="+mj-lt"/>
              </a:rPr>
              <a:t>: </a:t>
            </a:r>
            <a:r>
              <a:rPr lang="ko-KR" altLang="en-US" sz="900" dirty="0">
                <a:latin typeface="+mj-lt"/>
              </a:rPr>
              <a:t>더 복잡하고 도전적인 언어적 작업 추가</a:t>
            </a:r>
            <a:r>
              <a:rPr lang="en-US" altLang="ko-KR" sz="900" dirty="0">
                <a:latin typeface="+mj-lt"/>
              </a:rPr>
              <a:t>.</a:t>
            </a:r>
          </a:p>
          <a:p>
            <a:pPr marL="1200150" lvl="2" indent="-285750"/>
            <a:r>
              <a:rPr lang="en-US" altLang="ko-KR" sz="1000" dirty="0">
                <a:latin typeface="+mj-lt"/>
              </a:rPr>
              <a:t>MMLU ➔ MMLU-Pro (2020-2024)</a:t>
            </a:r>
          </a:p>
          <a:p>
            <a:pPr lvl="3"/>
            <a:r>
              <a:rPr lang="en-US" altLang="ko-KR" sz="900" dirty="0">
                <a:latin typeface="+mj-lt"/>
              </a:rPr>
              <a:t>MMLU: </a:t>
            </a:r>
            <a:r>
              <a:rPr lang="ko-KR" altLang="en-US" sz="900" dirty="0">
                <a:latin typeface="+mj-lt"/>
              </a:rPr>
              <a:t>여러 도메인에서 다중 작업 평가</a:t>
            </a:r>
            <a:r>
              <a:rPr lang="en-US" altLang="ko-KR" sz="900" dirty="0">
                <a:latin typeface="+mj-lt"/>
              </a:rPr>
              <a:t>.</a:t>
            </a:r>
          </a:p>
          <a:p>
            <a:pPr lvl="3"/>
            <a:r>
              <a:rPr lang="en-US" altLang="ko-KR" sz="900" dirty="0">
                <a:latin typeface="+mj-lt"/>
              </a:rPr>
              <a:t>MMLU-Pro: </a:t>
            </a:r>
            <a:r>
              <a:rPr lang="ko-KR" altLang="en-US" sz="900" dirty="0">
                <a:latin typeface="+mj-lt"/>
              </a:rPr>
              <a:t>확장된 데이터와 복잡한 과제로 모델 한계 평가</a:t>
            </a:r>
            <a:r>
              <a:rPr lang="en-US" altLang="ko-KR" sz="900" dirty="0">
                <a:latin typeface="+mj-lt"/>
              </a:rPr>
              <a:t>.</a:t>
            </a:r>
          </a:p>
          <a:p>
            <a:pPr lvl="1"/>
            <a:r>
              <a:rPr lang="ko-KR" altLang="en-US" sz="1200" dirty="0">
                <a:latin typeface="+mj-lt"/>
              </a:rPr>
              <a:t>범용 모델의 평가 범위 확장</a:t>
            </a:r>
            <a:r>
              <a:rPr lang="en-US" altLang="ko-KR" sz="1200" dirty="0">
                <a:latin typeface="+mj-lt"/>
              </a:rPr>
              <a:t>:</a:t>
            </a:r>
          </a:p>
          <a:p>
            <a:pPr marL="1200150" lvl="2" indent="-285750"/>
            <a:r>
              <a:rPr lang="ko-KR" altLang="en-US" sz="1000" dirty="0">
                <a:latin typeface="+mj-lt"/>
              </a:rPr>
              <a:t>기존 </a:t>
            </a:r>
            <a:r>
              <a:rPr lang="ko-KR" altLang="en-US" sz="1000" dirty="0" err="1">
                <a:latin typeface="+mj-lt"/>
              </a:rPr>
              <a:t>작업뿐만</a:t>
            </a:r>
            <a:r>
              <a:rPr lang="ko-KR" altLang="en-US" sz="1000" dirty="0">
                <a:latin typeface="+mj-lt"/>
              </a:rPr>
              <a:t> 아니라 새로운 작업의 발견과 성능 평가도 필요</a:t>
            </a:r>
            <a:r>
              <a:rPr lang="en-US" altLang="ko-KR" sz="1000" dirty="0">
                <a:latin typeface="+mj-lt"/>
              </a:rPr>
              <a:t>.</a:t>
            </a:r>
          </a:p>
          <a:p>
            <a:pPr marL="1200150" lvl="2" indent="-285750"/>
            <a:r>
              <a:rPr lang="en-US" altLang="ko-KR" sz="1000" dirty="0">
                <a:latin typeface="+mj-lt"/>
              </a:rPr>
              <a:t>AI</a:t>
            </a:r>
            <a:r>
              <a:rPr lang="ko-KR" altLang="en-US" sz="1000" dirty="0">
                <a:latin typeface="+mj-lt"/>
              </a:rPr>
              <a:t>의 잠재력과 인간을 넘어서는 역량까지 탐구</a:t>
            </a:r>
            <a:r>
              <a:rPr lang="en-US" altLang="ko-KR" sz="1000" dirty="0">
                <a:latin typeface="+mj-lt"/>
              </a:rPr>
              <a:t>.</a:t>
            </a:r>
          </a:p>
        </p:txBody>
      </p:sp>
      <p:pic>
        <p:nvPicPr>
          <p:cNvPr id="2" name="내용 개체 틀 1" descr="텍스트, 라인, 그래프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2EED552-431B-4DBB-20F8-E41757927F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2156" y="2023413"/>
            <a:ext cx="4661686" cy="39557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D4A226-69CA-1474-AB4D-3C6920664E43}"/>
              </a:ext>
            </a:extLst>
          </p:cNvPr>
          <p:cNvSpPr txBox="1"/>
          <p:nvPr/>
        </p:nvSpPr>
        <p:spPr>
          <a:xfrm>
            <a:off x="7965347" y="5979175"/>
            <a:ext cx="241277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b="1" dirty="0"/>
              <a:t>그림 </a:t>
            </a:r>
            <a:r>
              <a:rPr lang="en-US" altLang="ko-KR" sz="1000" b="1" dirty="0"/>
              <a:t>3-1: LLM </a:t>
            </a:r>
            <a:r>
              <a:rPr lang="ko-KR" altLang="en-US" sz="1000" b="1" dirty="0"/>
              <a:t>평가 논문 수 증가 추세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241122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DA549-08A6-99EC-BC62-F30564D8CE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03EAC8E8-9D4B-768F-D5D7-2B6E5FDCC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평가의 발전과 한계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4C568E76-1A0E-B7BE-A169-F586ECC0A3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1600" b="1" dirty="0"/>
              <a:t>평가의 발전</a:t>
            </a:r>
          </a:p>
          <a:p>
            <a:pPr lvl="1"/>
            <a:r>
              <a:rPr lang="ko-KR" altLang="en-US" sz="1400" b="1" dirty="0"/>
              <a:t>논문 및 도구 개발 증가</a:t>
            </a:r>
            <a:r>
              <a:rPr lang="en-US" altLang="ko-KR" sz="1400" dirty="0"/>
              <a:t>:</a:t>
            </a:r>
          </a:p>
          <a:p>
            <a:pPr marL="1200150" lvl="2" indent="-285750"/>
            <a:r>
              <a:rPr lang="en-US" altLang="ko-KR" sz="1100" dirty="0"/>
              <a:t>2023</a:t>
            </a:r>
            <a:r>
              <a:rPr lang="ko-KR" altLang="en-US" sz="1100" dirty="0"/>
              <a:t>년 상반기</a:t>
            </a:r>
            <a:r>
              <a:rPr lang="en-US" altLang="ko-KR" sz="1100" dirty="0"/>
              <a:t>: LLM </a:t>
            </a:r>
            <a:r>
              <a:rPr lang="ko-KR" altLang="en-US" sz="1100" dirty="0"/>
              <a:t>평가 논문 월 </a:t>
            </a:r>
            <a:r>
              <a:rPr lang="en-US" altLang="ko-KR" sz="1100" dirty="0"/>
              <a:t>2</a:t>
            </a:r>
            <a:r>
              <a:rPr lang="ko-KR" altLang="en-US" sz="1100" dirty="0"/>
              <a:t>편 ➔ </a:t>
            </a:r>
            <a:r>
              <a:rPr lang="en-US" altLang="ko-KR" sz="1100" dirty="0"/>
              <a:t>35</a:t>
            </a:r>
            <a:r>
              <a:rPr lang="ko-KR" altLang="en-US" sz="1100" dirty="0"/>
              <a:t>편으로 증가</a:t>
            </a:r>
            <a:r>
              <a:rPr lang="en-US" altLang="ko-KR" sz="1100" dirty="0"/>
              <a:t>.</a:t>
            </a:r>
          </a:p>
          <a:p>
            <a:pPr marL="1200150" lvl="2" indent="-285750"/>
            <a:r>
              <a:rPr lang="en-US" altLang="ko-KR" sz="1100" dirty="0"/>
              <a:t>GitHub </a:t>
            </a:r>
            <a:r>
              <a:rPr lang="ko-KR" altLang="en-US" sz="1100" dirty="0"/>
              <a:t>평가 전용 저장소</a:t>
            </a:r>
            <a:r>
              <a:rPr lang="en-US" altLang="ko-KR" sz="1100" dirty="0"/>
              <a:t>: 2024</a:t>
            </a:r>
            <a:r>
              <a:rPr lang="ko-KR" altLang="en-US" sz="1100" dirty="0"/>
              <a:t>년 </a:t>
            </a:r>
            <a:r>
              <a:rPr lang="en-US" altLang="ko-KR" sz="1100" dirty="0"/>
              <a:t>5</a:t>
            </a:r>
            <a:r>
              <a:rPr lang="ko-KR" altLang="en-US" sz="1100" dirty="0"/>
              <a:t>월 기준 </a:t>
            </a:r>
            <a:r>
              <a:rPr lang="en-US" altLang="ko-KR" sz="1100" dirty="0"/>
              <a:t>50</a:t>
            </a:r>
            <a:r>
              <a:rPr lang="ko-KR" altLang="en-US" sz="1100" dirty="0"/>
              <a:t>개 이상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400" b="1" dirty="0"/>
              <a:t>신규 방법 및 벤치마크 도입</a:t>
            </a:r>
            <a:r>
              <a:rPr lang="en-US" altLang="ko-KR" sz="1400" dirty="0"/>
              <a:t>:</a:t>
            </a:r>
          </a:p>
          <a:p>
            <a:pPr marL="1200150" lvl="2" indent="-285750"/>
            <a:r>
              <a:rPr lang="en-US" altLang="ko-KR" sz="1100" dirty="0"/>
              <a:t>AI </a:t>
            </a:r>
            <a:r>
              <a:rPr lang="ko-KR" altLang="en-US" sz="1100" dirty="0"/>
              <a:t>성능 평가 및 역량 확장에 기여</a:t>
            </a:r>
            <a:r>
              <a:rPr lang="en-US" altLang="ko-KR" sz="1100" dirty="0"/>
              <a:t>.</a:t>
            </a:r>
          </a:p>
          <a:p>
            <a:r>
              <a:rPr lang="ko-KR" altLang="en-US" sz="1600" b="1" dirty="0"/>
              <a:t>평가의 한계</a:t>
            </a:r>
          </a:p>
          <a:p>
            <a:pPr lvl="1"/>
            <a:r>
              <a:rPr lang="ko-KR" altLang="en-US" sz="1400" b="1" dirty="0"/>
              <a:t>투자 부족</a:t>
            </a:r>
            <a:r>
              <a:rPr lang="en-US" altLang="ko-KR" sz="1400" dirty="0"/>
              <a:t>:</a:t>
            </a:r>
          </a:p>
          <a:p>
            <a:pPr marL="1200150" lvl="2" indent="-285750"/>
            <a:r>
              <a:rPr lang="ko-KR" altLang="en-US" sz="1100" dirty="0"/>
              <a:t>평가 도구는 모델링</a:t>
            </a:r>
            <a:r>
              <a:rPr lang="en-US" altLang="ko-KR" sz="1100" dirty="0"/>
              <a:t>, </a:t>
            </a:r>
            <a:r>
              <a:rPr lang="ko-KR" altLang="en-US" sz="1100" dirty="0"/>
              <a:t>학습 도구에 비해 현저히 적음</a:t>
            </a:r>
            <a:r>
              <a:rPr lang="en-US" altLang="ko-KR" sz="1100" dirty="0"/>
              <a:t>.</a:t>
            </a:r>
          </a:p>
          <a:p>
            <a:pPr marL="1200150" lvl="2" indent="-285750"/>
            <a:r>
              <a:rPr lang="en-US" altLang="ko-KR" sz="1100" dirty="0"/>
              <a:t>DeepMind </a:t>
            </a:r>
            <a:r>
              <a:rPr lang="ko-KR" altLang="en-US" sz="1100" dirty="0"/>
              <a:t>연구</a:t>
            </a:r>
            <a:r>
              <a:rPr lang="en-US" altLang="ko-KR" sz="1100" dirty="0"/>
              <a:t>: </a:t>
            </a:r>
            <a:r>
              <a:rPr lang="ko-KR" altLang="en-US" sz="1100" dirty="0"/>
              <a:t>평가 개발의 체계적 주목 부족</a:t>
            </a:r>
            <a:r>
              <a:rPr lang="en-US" altLang="ko-KR" sz="1100" dirty="0"/>
              <a:t>.</a:t>
            </a:r>
          </a:p>
          <a:p>
            <a:pPr lvl="1"/>
            <a:r>
              <a:rPr lang="ko-KR" altLang="en-US" sz="1400" b="1" dirty="0"/>
              <a:t>평가 방식의 비체계성</a:t>
            </a:r>
            <a:r>
              <a:rPr lang="en-US" altLang="ko-KR" sz="1400" dirty="0"/>
              <a:t>:</a:t>
            </a:r>
          </a:p>
          <a:p>
            <a:pPr marL="1200150" lvl="2" indent="-285750"/>
            <a:r>
              <a:rPr lang="ko-KR" altLang="en-US" sz="1100" dirty="0"/>
              <a:t>신뢰할 만한 프롬프트 세트 부족</a:t>
            </a:r>
            <a:r>
              <a:rPr lang="en-US" altLang="ko-KR" sz="1100" dirty="0"/>
              <a:t>.</a:t>
            </a:r>
          </a:p>
          <a:p>
            <a:pPr marL="1200150" lvl="2" indent="-285750"/>
            <a:r>
              <a:rPr lang="ko-KR" altLang="en-US" sz="1100" dirty="0"/>
              <a:t>육안 확인이나 경험 기반 접근법에 의존</a:t>
            </a:r>
            <a:r>
              <a:rPr lang="en-US" altLang="ko-KR" sz="1100" dirty="0"/>
              <a:t>.</a:t>
            </a:r>
          </a:p>
        </p:txBody>
      </p:sp>
      <p:pic>
        <p:nvPicPr>
          <p:cNvPr id="2" name="내용 개체 틀 1" descr="그래프, 라인, 스크린샷, 텍스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A2CAD10-E7AD-C2E7-FFE2-3CC3E2BD3D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2" y="1825625"/>
            <a:ext cx="5181600" cy="30040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DAC11B-1CED-2CF7-0F20-A455A123017E}"/>
              </a:ext>
            </a:extLst>
          </p:cNvPr>
          <p:cNvSpPr txBox="1"/>
          <p:nvPr/>
        </p:nvSpPr>
        <p:spPr>
          <a:xfrm>
            <a:off x="6601393" y="4880868"/>
            <a:ext cx="416576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b="1" dirty="0"/>
              <a:t>그림 </a:t>
            </a:r>
            <a:r>
              <a:rPr lang="en-US" altLang="ko-KR" sz="1400" b="1" dirty="0"/>
              <a:t>3-2: </a:t>
            </a:r>
            <a:r>
              <a:rPr lang="ko-KR" altLang="en-US" sz="1400" b="1" dirty="0"/>
              <a:t>평가 전용 저장소 수 증가 곡선 삽입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057950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E36AC6-94BD-9880-3ED9-A381B4CE4C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C238CA34-81A8-86B5-F5D9-BCA523881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체계적인 평가의 중요성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C9ABA10-5960-5AB6-E9C4-E7A240DAC0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ko-KR" altLang="en-US" sz="1800" b="1" dirty="0"/>
              <a:t>현황 및 문제점</a:t>
            </a:r>
          </a:p>
          <a:p>
            <a:pPr lvl="1"/>
            <a:r>
              <a:rPr lang="ko-KR" altLang="en-US" sz="1600" dirty="0"/>
              <a:t>많은 응용 프로그램이 체계적인 평가 대신 임시 </a:t>
            </a:r>
            <a:r>
              <a:rPr lang="en-US" altLang="ko-KR" sz="1600" dirty="0"/>
              <a:t>(</a:t>
            </a:r>
            <a:r>
              <a:rPr lang="ko-KR" altLang="en-US" sz="1600" dirty="0"/>
              <a:t>주관적</a:t>
            </a:r>
            <a:r>
              <a:rPr lang="en-US" altLang="ko-KR" sz="1600" dirty="0"/>
              <a:t>)</a:t>
            </a:r>
            <a:r>
              <a:rPr lang="ko-KR" altLang="en-US" sz="1600" dirty="0"/>
              <a:t> 접근법 사용</a:t>
            </a:r>
            <a:r>
              <a:rPr lang="en-US" altLang="ko-KR" sz="1600" dirty="0"/>
              <a:t>.</a:t>
            </a:r>
          </a:p>
          <a:p>
            <a:pPr lvl="1"/>
            <a:r>
              <a:rPr lang="ko-KR" altLang="en-US" sz="1600" dirty="0"/>
              <a:t>반복적인 </a:t>
            </a:r>
            <a:r>
              <a:rPr lang="en-US" altLang="ko-KR" sz="1600" dirty="0"/>
              <a:t>AI </a:t>
            </a:r>
            <a:r>
              <a:rPr lang="ko-KR" altLang="en-US" sz="1600" dirty="0"/>
              <a:t>개선에 비효율적</a:t>
            </a:r>
            <a:r>
              <a:rPr lang="en-US" altLang="ko-KR" sz="1600" dirty="0"/>
              <a:t>.</a:t>
            </a:r>
          </a:p>
          <a:p>
            <a:r>
              <a:rPr lang="ko-KR" altLang="en-US" sz="1800" b="1" dirty="0"/>
              <a:t>권장 사항</a:t>
            </a:r>
          </a:p>
          <a:p>
            <a:pPr lvl="1"/>
            <a:r>
              <a:rPr lang="ko-KR" altLang="en-US" sz="1600" b="1" dirty="0"/>
              <a:t>평가 개발 투자 필요</a:t>
            </a:r>
            <a:r>
              <a:rPr lang="en-US" altLang="ko-KR" sz="1600" dirty="0"/>
              <a:t>:</a:t>
            </a:r>
          </a:p>
          <a:p>
            <a:pPr marL="1200150" lvl="2" indent="-285750"/>
            <a:r>
              <a:rPr lang="ko-KR" altLang="en-US" sz="1400" dirty="0"/>
              <a:t>정부 자금 및 보조금 확대 </a:t>
            </a:r>
            <a:r>
              <a:rPr lang="en-US" altLang="ko-KR" sz="1400" dirty="0"/>
              <a:t>(Anthropic </a:t>
            </a:r>
            <a:r>
              <a:rPr lang="ko-KR" altLang="en-US" sz="1400" dirty="0"/>
              <a:t>제안</a:t>
            </a:r>
            <a:r>
              <a:rPr lang="en-US" altLang="ko-KR" sz="1400" dirty="0"/>
              <a:t>).</a:t>
            </a:r>
          </a:p>
          <a:p>
            <a:pPr lvl="1"/>
            <a:r>
              <a:rPr lang="ko-KR" altLang="en-US" sz="1600" b="1" dirty="0"/>
              <a:t>체계적 평가 접근법 도입</a:t>
            </a:r>
            <a:r>
              <a:rPr lang="en-US" altLang="ko-KR" sz="1600" dirty="0"/>
              <a:t>:</a:t>
            </a:r>
          </a:p>
          <a:p>
            <a:pPr marL="1200150" lvl="2" indent="-285750"/>
            <a:r>
              <a:rPr lang="ko-KR" altLang="en-US" sz="1400" dirty="0"/>
              <a:t>응용 프로그램의 필요에 맞춘 평가 설계</a:t>
            </a:r>
            <a:r>
              <a:rPr lang="en-US" altLang="ko-KR" sz="1400" dirty="0"/>
              <a:t>.</a:t>
            </a:r>
          </a:p>
          <a:p>
            <a:pPr marL="1200150" lvl="2" indent="-285750"/>
            <a:r>
              <a:rPr lang="ko-KR" altLang="en-US" sz="1400" dirty="0"/>
              <a:t>기존 평가의 견고성 강화 및 자동화</a:t>
            </a:r>
            <a:r>
              <a:rPr lang="en-US" altLang="ko-KR" sz="1400" dirty="0"/>
              <a:t>.</a:t>
            </a:r>
          </a:p>
          <a:p>
            <a:pPr marL="285750" indent="-285750"/>
            <a:r>
              <a:rPr lang="en-US" altLang="ko-KR" sz="1800" b="1" dirty="0">
                <a:solidFill>
                  <a:srgbClr val="FF0000"/>
                </a:solidFill>
              </a:rPr>
              <a:t>"</a:t>
            </a:r>
            <a:r>
              <a:rPr lang="ko-KR" altLang="en-US" sz="1800" b="1" dirty="0">
                <a:solidFill>
                  <a:srgbClr val="FF0000"/>
                </a:solidFill>
              </a:rPr>
              <a:t>체계적인 평가가 </a:t>
            </a:r>
            <a:r>
              <a:rPr lang="en-US" altLang="ko-KR" sz="1800" b="1" dirty="0">
                <a:solidFill>
                  <a:srgbClr val="FF0000"/>
                </a:solidFill>
              </a:rPr>
              <a:t>AI </a:t>
            </a:r>
            <a:r>
              <a:rPr lang="ko-KR" altLang="en-US" sz="1800" b="1" dirty="0">
                <a:solidFill>
                  <a:srgbClr val="FF0000"/>
                </a:solidFill>
              </a:rPr>
              <a:t>성공의 핵심</a:t>
            </a:r>
            <a:r>
              <a:rPr lang="en-US" altLang="ko-KR" sz="1800" b="1" dirty="0">
                <a:solidFill>
                  <a:srgbClr val="FF0000"/>
                </a:solidFill>
              </a:rPr>
              <a:t>"</a:t>
            </a:r>
            <a:endParaRPr lang="ko-KR" altLang="en-US" sz="1800" dirty="0">
              <a:solidFill>
                <a:srgbClr val="FF0000"/>
              </a:solidFill>
            </a:endParaRPr>
          </a:p>
        </p:txBody>
      </p:sp>
      <p:pic>
        <p:nvPicPr>
          <p:cNvPr id="2" name="내용 개체 틀 1" descr="텍스트, 라인, 번호, 그래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8C542C8-3421-BD76-FDCE-87B11EF8B7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338962"/>
            <a:ext cx="5181600" cy="33246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4DB083-2DBF-40B0-414F-CBEC44031838}"/>
              </a:ext>
            </a:extLst>
          </p:cNvPr>
          <p:cNvSpPr txBox="1"/>
          <p:nvPr/>
        </p:nvSpPr>
        <p:spPr>
          <a:xfrm>
            <a:off x="7311007" y="5615932"/>
            <a:ext cx="341444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000" b="1" dirty="0">
                <a:latin typeface="+mj-lt"/>
              </a:rPr>
              <a:t>그림 </a:t>
            </a:r>
            <a:r>
              <a:rPr lang="en-US" altLang="ko-KR" sz="1000" b="1" dirty="0">
                <a:latin typeface="+mj-lt"/>
              </a:rPr>
              <a:t>3-3: </a:t>
            </a:r>
            <a:r>
              <a:rPr lang="ko-KR" altLang="en-US" sz="1000" b="1" dirty="0">
                <a:latin typeface="+mj-lt"/>
              </a:rPr>
              <a:t>평가 도구 수와 다른 </a:t>
            </a:r>
            <a:r>
              <a:rPr lang="en-US" altLang="ko-KR" sz="1000" b="1" dirty="0">
                <a:latin typeface="+mj-lt"/>
              </a:rPr>
              <a:t>AI </a:t>
            </a:r>
            <a:r>
              <a:rPr lang="ko-KR" altLang="en-US" sz="1000" b="1" dirty="0">
                <a:latin typeface="+mj-lt"/>
              </a:rPr>
              <a:t>도구 수 비교 그래프 </a:t>
            </a:r>
            <a:endParaRPr lang="ko-KR" altLang="en-US" sz="1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8887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6170AE79-8012-2254-80E1-65BE17551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언어 모델링 지표 이해하기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ADB9A07-5D78-DFA3-B2FA-14EA8DC19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600" b="1" dirty="0"/>
              <a:t>중요성</a:t>
            </a:r>
            <a:endParaRPr lang="ko-KR" altLang="en-US" sz="1600" dirty="0"/>
          </a:p>
          <a:p>
            <a:pPr lvl="1"/>
            <a:r>
              <a:rPr lang="ko-KR" altLang="en-US" sz="1400" dirty="0"/>
              <a:t>언어 모델은 생성형 모델의 핵심으로</a:t>
            </a:r>
            <a:r>
              <a:rPr lang="en-US" altLang="ko-KR" sz="1400" dirty="0"/>
              <a:t>, </a:t>
            </a:r>
            <a:r>
              <a:rPr lang="ko-KR" altLang="en-US" sz="1400" dirty="0" err="1"/>
              <a:t>다운스트림</a:t>
            </a:r>
            <a:r>
              <a:rPr lang="en-US" altLang="ko-KR" sz="1400" dirty="0"/>
              <a:t>(</a:t>
            </a:r>
            <a:r>
              <a:rPr lang="ko-KR" altLang="en-US" sz="1400" dirty="0"/>
              <a:t>응용 과제</a:t>
            </a:r>
            <a:r>
              <a:rPr lang="en-US" altLang="ko-KR" sz="1400" dirty="0"/>
              <a:t>)</a:t>
            </a:r>
            <a:r>
              <a:rPr lang="ko-KR" altLang="en-US" sz="1400" dirty="0"/>
              <a:t> 성능과 밀접한 연관이 있음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교차 엔트로피</a:t>
            </a:r>
            <a:r>
              <a:rPr lang="en-US" altLang="ko-KR" sz="1400" dirty="0"/>
              <a:t>, </a:t>
            </a:r>
            <a:r>
              <a:rPr lang="ko-KR" altLang="en-US" sz="1400" dirty="0"/>
              <a:t>당혹도 등 주요 지표를 이해하면 모델 성능 평가에 도움</a:t>
            </a:r>
            <a:r>
              <a:rPr lang="en-US" altLang="ko-KR" sz="1400" dirty="0"/>
              <a:t>.</a:t>
            </a:r>
          </a:p>
          <a:p>
            <a:r>
              <a:rPr lang="ko-KR" altLang="en-US" sz="1600" b="1" dirty="0"/>
              <a:t>주요 지표</a:t>
            </a:r>
            <a:endParaRPr lang="ko-KR" altLang="en-US" sz="1600" dirty="0"/>
          </a:p>
          <a:p>
            <a:pPr lvl="1"/>
            <a:r>
              <a:rPr lang="ko-KR" altLang="en-US" sz="1400" b="1" dirty="0"/>
              <a:t>교차 엔트로피</a:t>
            </a:r>
            <a:r>
              <a:rPr lang="en-US" altLang="ko-KR" sz="1400" dirty="0"/>
              <a:t>: </a:t>
            </a:r>
            <a:r>
              <a:rPr lang="ko-KR" altLang="en-US" sz="1400" dirty="0"/>
              <a:t>모델의 예측 정확도를 나타내며</a:t>
            </a:r>
            <a:r>
              <a:rPr lang="en-US" altLang="ko-KR" sz="1400" dirty="0"/>
              <a:t>, </a:t>
            </a:r>
            <a:r>
              <a:rPr lang="ko-KR" altLang="en-US" sz="1400" dirty="0"/>
              <a:t>값이 낮을수록 성능이 우수함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b="1" dirty="0"/>
              <a:t>당혹도 </a:t>
            </a:r>
            <a:r>
              <a:rPr lang="en-US" altLang="ko-KR" sz="1400" b="1" dirty="0"/>
              <a:t>(Perplexity)</a:t>
            </a:r>
            <a:r>
              <a:rPr lang="en-US" altLang="ko-KR" sz="1400" dirty="0"/>
              <a:t>: </a:t>
            </a:r>
            <a:r>
              <a:rPr lang="ko-KR" altLang="en-US" sz="1400" dirty="0"/>
              <a:t>교차 엔트로피의 지수 표현으로</a:t>
            </a:r>
            <a:r>
              <a:rPr lang="en-US" altLang="ko-KR" sz="1400" dirty="0"/>
              <a:t>, </a:t>
            </a:r>
            <a:r>
              <a:rPr lang="ko-KR" altLang="en-US" sz="1400" dirty="0"/>
              <a:t>모델의 </a:t>
            </a:r>
            <a:r>
              <a:rPr lang="en-US" altLang="ko-KR" sz="1400" dirty="0"/>
              <a:t>"</a:t>
            </a:r>
            <a:r>
              <a:rPr lang="ko-KR" altLang="en-US" sz="1400" dirty="0"/>
              <a:t>놀람</a:t>
            </a:r>
            <a:r>
              <a:rPr lang="en-US" altLang="ko-KR" sz="1400" dirty="0"/>
              <a:t>" </a:t>
            </a:r>
            <a:r>
              <a:rPr lang="ko-KR" altLang="en-US" sz="1400" dirty="0"/>
              <a:t>정도를 측정</a:t>
            </a:r>
            <a:r>
              <a:rPr lang="en-US" altLang="ko-KR" sz="1400" dirty="0"/>
              <a:t>.</a:t>
            </a:r>
          </a:p>
          <a:p>
            <a:pPr lvl="1"/>
            <a:r>
              <a:rPr lang="en-US" altLang="ko-KR" sz="1400" b="1" dirty="0"/>
              <a:t>BPC(bits-per-character) </a:t>
            </a:r>
            <a:r>
              <a:rPr lang="ko-KR" altLang="en-US" sz="1400" b="1" dirty="0"/>
              <a:t>및 </a:t>
            </a:r>
            <a:r>
              <a:rPr lang="en-US" altLang="ko-KR" sz="1400" b="1" dirty="0"/>
              <a:t>BPB(bits-per-byte)</a:t>
            </a:r>
            <a:r>
              <a:rPr lang="en-US" altLang="ko-KR" sz="1400" dirty="0"/>
              <a:t>: </a:t>
            </a:r>
            <a:r>
              <a:rPr lang="ko-KR" altLang="en-US" sz="1400" dirty="0"/>
              <a:t>교차 엔트로피를 텍스트 압축 효율성 관점에서 변형한 지표</a:t>
            </a:r>
            <a:r>
              <a:rPr lang="en-US" altLang="ko-KR" sz="1400" dirty="0"/>
              <a:t>.</a:t>
            </a:r>
          </a:p>
          <a:p>
            <a:r>
              <a:rPr lang="ko-KR" altLang="en-US" sz="1600" b="1" dirty="0"/>
              <a:t>모델의 역할</a:t>
            </a:r>
            <a:endParaRPr lang="ko-KR" altLang="en-US" sz="1600" dirty="0"/>
          </a:p>
          <a:p>
            <a:pPr lvl="1"/>
            <a:r>
              <a:rPr lang="ko-KR" altLang="en-US" sz="1400" dirty="0"/>
              <a:t>특정 문맥에서 다음 토큰의 출현 확률을 예측</a:t>
            </a:r>
            <a:r>
              <a:rPr lang="en-US" altLang="ko-KR" sz="1400" dirty="0"/>
              <a:t>.</a:t>
            </a:r>
          </a:p>
          <a:p>
            <a:pPr lvl="2"/>
            <a:r>
              <a:rPr lang="ko-KR" altLang="en-US" sz="1200" dirty="0"/>
              <a:t>예</a:t>
            </a:r>
            <a:r>
              <a:rPr lang="en-US" altLang="ko-KR" sz="1200" dirty="0"/>
              <a:t>: "I like drinking __" → "tea" &gt; "charcoal".</a:t>
            </a:r>
          </a:p>
          <a:p>
            <a:pPr lvl="1"/>
            <a:r>
              <a:rPr lang="ko-KR" altLang="en-US" sz="1400" dirty="0"/>
              <a:t>교차 엔트로피가 낮을수록 모델의 예측 능력이 뛰어남</a:t>
            </a:r>
            <a:r>
              <a:rPr lang="en-US" altLang="ko-KR" sz="1400" dirty="0"/>
              <a:t>.</a:t>
            </a:r>
          </a:p>
          <a:p>
            <a:r>
              <a:rPr lang="ko-KR" altLang="en-US" sz="1600" b="1" dirty="0"/>
              <a:t>데이터와 성능 관계</a:t>
            </a:r>
            <a:endParaRPr lang="ko-KR" altLang="en-US" sz="1600" dirty="0"/>
          </a:p>
          <a:p>
            <a:pPr lvl="1"/>
            <a:r>
              <a:rPr lang="ko-KR" altLang="en-US" sz="1400" dirty="0"/>
              <a:t>모델은 학습 데이터 분포를 학습하여 성능을 향상시킴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학습 데이터와 실제 데이터가 유사할수록 성능이 더 우수함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91997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4E70F-D1C1-109B-7BFF-0F784CC0C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내용 개체 틀 1" descr="도표, 스크린샷, 라인, 직사각형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90FF759-4DFF-6017-464B-33F04DC3205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8485" y="3655199"/>
            <a:ext cx="4710545" cy="1457503"/>
          </a:xfrm>
          <a:prstGeom prst="rect">
            <a:avLst/>
          </a:prstGeom>
        </p:spPr>
      </p:pic>
      <p:sp>
        <p:nvSpPr>
          <p:cNvPr id="4" name="제목 3">
            <a:extLst>
              <a:ext uri="{FF2B5EF4-FFF2-40B4-BE49-F238E27FC236}">
                <a16:creationId xmlns:a16="http://schemas.microsoft.com/office/drawing/2014/main" id="{DF974674-A2C8-40B7-A8F5-190643CB1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엔트로피</a:t>
            </a:r>
            <a:r>
              <a:rPr lang="en-US" altLang="ko-KR" b="1" dirty="0"/>
              <a:t>(Entropy) </a:t>
            </a:r>
            <a:r>
              <a:rPr lang="ko-KR" altLang="en-US" b="1" dirty="0"/>
              <a:t>이해하기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B88766C-D9B3-3FDF-1362-1A60AC89D2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643201" cy="4351338"/>
          </a:xfrm>
        </p:spPr>
        <p:txBody>
          <a:bodyPr>
            <a:normAutofit/>
          </a:bodyPr>
          <a:lstStyle/>
          <a:p>
            <a:r>
              <a:rPr lang="ko-KR" altLang="en-US" sz="1600" b="1" dirty="0"/>
              <a:t>엔트로피의 정의</a:t>
            </a:r>
            <a:endParaRPr lang="ko-KR" altLang="en-US" sz="1600" dirty="0"/>
          </a:p>
          <a:p>
            <a:pPr lvl="1"/>
            <a:r>
              <a:rPr lang="ko-KR" altLang="en-US" sz="1400" dirty="0"/>
              <a:t>평균적으로 </a:t>
            </a:r>
            <a:r>
              <a:rPr lang="ko-KR" altLang="en-US" sz="1400" b="1" dirty="0"/>
              <a:t>하나의 토큰이 포함하는 정보량</a:t>
            </a:r>
            <a:r>
              <a:rPr lang="ko-KR" altLang="en-US" sz="1400" dirty="0"/>
              <a:t>을 측정</a:t>
            </a:r>
            <a:r>
              <a:rPr lang="en-US" altLang="ko-KR" sz="1400" dirty="0"/>
              <a:t>.</a:t>
            </a:r>
          </a:p>
          <a:p>
            <a:pPr lvl="1"/>
            <a:r>
              <a:rPr lang="ko-KR" altLang="en-US" sz="1400" dirty="0"/>
              <a:t>엔트로피가 높을수록 각 토큰이 더 많은 정보를 포함하며</a:t>
            </a:r>
            <a:r>
              <a:rPr lang="en-US" altLang="ko-KR" sz="1400" dirty="0"/>
              <a:t>, </a:t>
            </a:r>
            <a:r>
              <a:rPr lang="ko-KR" altLang="en-US" sz="1400" dirty="0"/>
              <a:t>이를 표현하기 위해 더 많은 비트가 필요</a:t>
            </a:r>
            <a:r>
              <a:rPr lang="en-US" altLang="ko-KR" sz="1400" dirty="0"/>
              <a:t>.</a:t>
            </a:r>
          </a:p>
          <a:p>
            <a:pPr lvl="2"/>
            <a:r>
              <a:rPr lang="ko-KR" altLang="en-US" sz="1000" dirty="0"/>
              <a:t>엔트로피는 특정 분포에서 발생 가능한 결과</a:t>
            </a:r>
            <a:r>
              <a:rPr lang="en-US" altLang="ko-KR" sz="1000" dirty="0"/>
              <a:t>(</a:t>
            </a:r>
            <a:r>
              <a:rPr lang="ko-KR" altLang="en-US" sz="1000" dirty="0"/>
              <a:t>토큰</a:t>
            </a:r>
            <a:r>
              <a:rPr lang="en-US" altLang="ko-KR" sz="1000" dirty="0"/>
              <a:t>)</a:t>
            </a:r>
            <a:r>
              <a:rPr lang="ko-KR" altLang="en-US" sz="1000" dirty="0" err="1"/>
              <a:t>에</a:t>
            </a:r>
            <a:r>
              <a:rPr lang="ko-KR" altLang="en-US" sz="1000" dirty="0"/>
              <a:t> 대해 필요한 </a:t>
            </a:r>
            <a:r>
              <a:rPr lang="ko-KR" altLang="en-US" sz="1000" b="1" dirty="0">
                <a:solidFill>
                  <a:srgbClr val="C00000"/>
                </a:solidFill>
              </a:rPr>
              <a:t>비트 수</a:t>
            </a:r>
            <a:r>
              <a:rPr lang="ko-KR" altLang="en-US" sz="1000" dirty="0"/>
              <a:t>를 수학적으로 측정한 값</a:t>
            </a:r>
            <a:endParaRPr lang="en-US" altLang="ko-KR" sz="1000" dirty="0"/>
          </a:p>
          <a:p>
            <a:r>
              <a:rPr lang="ko-KR" altLang="en-US" sz="1600" b="1" dirty="0"/>
              <a:t>직관적 이해</a:t>
            </a:r>
            <a:endParaRPr lang="ko-KR" altLang="en-US" sz="1600" dirty="0"/>
          </a:p>
          <a:p>
            <a:pPr lvl="1"/>
            <a:r>
              <a:rPr lang="ko-KR" altLang="en-US" sz="1400" b="1" dirty="0"/>
              <a:t>낮은 엔트로피</a:t>
            </a:r>
            <a:r>
              <a:rPr lang="en-US" altLang="ko-KR" sz="1400" dirty="0"/>
              <a:t>:</a:t>
            </a:r>
          </a:p>
          <a:p>
            <a:pPr marL="1200150" lvl="2" indent="-285750"/>
            <a:r>
              <a:rPr lang="ko-KR" altLang="en-US" sz="1050" dirty="0"/>
              <a:t>정보량이 적고 예측하기 쉬움</a:t>
            </a:r>
            <a:r>
              <a:rPr lang="en-US" altLang="ko-KR" sz="1050" dirty="0"/>
              <a:t>.</a:t>
            </a:r>
          </a:p>
          <a:p>
            <a:pPr marL="1200150" lvl="2" indent="-285750"/>
            <a:r>
              <a:rPr lang="ko-KR" altLang="en-US" sz="1050" dirty="0"/>
              <a:t>예</a:t>
            </a:r>
            <a:r>
              <a:rPr lang="en-US" altLang="ko-KR" sz="1050" dirty="0"/>
              <a:t>: </a:t>
            </a:r>
            <a:r>
              <a:rPr lang="ko-KR" altLang="en-US" sz="1050" dirty="0"/>
              <a:t>두 개의 토큰만 있는 언어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400" b="1" dirty="0"/>
              <a:t>높은 엔트로피</a:t>
            </a:r>
            <a:r>
              <a:rPr lang="en-US" altLang="ko-KR" sz="1400" dirty="0"/>
              <a:t>:</a:t>
            </a:r>
          </a:p>
          <a:p>
            <a:pPr marL="1200150" lvl="2" indent="-285750"/>
            <a:r>
              <a:rPr lang="ko-KR" altLang="en-US" sz="1050" dirty="0"/>
              <a:t>정보량이 많고 예측하기 어려움</a:t>
            </a:r>
            <a:r>
              <a:rPr lang="en-US" altLang="ko-KR" sz="1050" dirty="0"/>
              <a:t>.</a:t>
            </a:r>
          </a:p>
          <a:p>
            <a:pPr marL="1200150" lvl="2" indent="-285750"/>
            <a:r>
              <a:rPr lang="ko-KR" altLang="en-US" sz="1050" dirty="0"/>
              <a:t>예</a:t>
            </a:r>
            <a:r>
              <a:rPr lang="en-US" altLang="ko-KR" sz="1050" dirty="0"/>
              <a:t>: </a:t>
            </a:r>
            <a:r>
              <a:rPr lang="ko-KR" altLang="en-US" sz="1050" dirty="0"/>
              <a:t>네 개의 토큰이 있는 언어</a:t>
            </a:r>
            <a:r>
              <a:rPr lang="en-US" altLang="ko-KR" sz="105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4ADC5B-9EDB-6652-F703-E3DA028E1086}"/>
              </a:ext>
            </a:extLst>
          </p:cNvPr>
          <p:cNvSpPr txBox="1"/>
          <p:nvPr/>
        </p:nvSpPr>
        <p:spPr>
          <a:xfrm>
            <a:off x="6537716" y="5112702"/>
            <a:ext cx="4674170" cy="11233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+mj-lt"/>
              </a:rPr>
              <a:t>그림</a:t>
            </a:r>
            <a:r>
              <a:rPr lang="en-US" altLang="ko-KR" sz="1200" dirty="0">
                <a:latin typeface="+mj-lt"/>
              </a:rPr>
              <a:t>3-4. </a:t>
            </a:r>
            <a:r>
              <a:rPr lang="ko-KR" altLang="en-US" sz="1200" dirty="0">
                <a:latin typeface="+mj-lt"/>
              </a:rPr>
              <a:t>정사각형 내 위치를 설명하는 두 가지 언어</a:t>
            </a:r>
            <a:endParaRPr lang="en-US" altLang="ko-KR" sz="12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+mj-lt"/>
              </a:rPr>
              <a:t>(a): </a:t>
            </a:r>
            <a:r>
              <a:rPr lang="ko-KR" altLang="en-US" sz="1100" dirty="0">
                <a:latin typeface="+mj-lt"/>
              </a:rPr>
              <a:t>두 개의 토큰으로 단순히 </a:t>
            </a:r>
            <a:r>
              <a:rPr lang="en-US" altLang="ko-KR" sz="1100" dirty="0">
                <a:latin typeface="+mj-lt"/>
              </a:rPr>
              <a:t>"</a:t>
            </a:r>
            <a:r>
              <a:rPr lang="ko-KR" altLang="en-US" sz="1100" dirty="0">
                <a:latin typeface="+mj-lt"/>
              </a:rPr>
              <a:t>위</a:t>
            </a:r>
            <a:r>
              <a:rPr lang="en-US" altLang="ko-KR" sz="1100" dirty="0">
                <a:latin typeface="+mj-lt"/>
              </a:rPr>
              <a:t>/</a:t>
            </a:r>
            <a:r>
              <a:rPr lang="ko-KR" altLang="en-US" sz="1100" dirty="0">
                <a:latin typeface="+mj-lt"/>
              </a:rPr>
              <a:t>아래</a:t>
            </a:r>
            <a:r>
              <a:rPr lang="en-US" altLang="ko-KR" sz="1100" dirty="0">
                <a:latin typeface="+mj-lt"/>
              </a:rPr>
              <a:t>"</a:t>
            </a:r>
            <a:r>
              <a:rPr lang="ko-KR" altLang="en-US" sz="1100" dirty="0" err="1">
                <a:latin typeface="+mj-lt"/>
              </a:rPr>
              <a:t>를</a:t>
            </a:r>
            <a:r>
              <a:rPr lang="ko-KR" altLang="en-US" sz="1100" dirty="0">
                <a:latin typeface="+mj-lt"/>
              </a:rPr>
              <a:t> 표현</a:t>
            </a:r>
            <a:r>
              <a:rPr lang="en-US" altLang="ko-KR" sz="1100" dirty="0">
                <a:latin typeface="+mj-lt"/>
              </a:rPr>
              <a:t>. </a:t>
            </a:r>
            <a:r>
              <a:rPr lang="ko-KR" altLang="en-US" sz="1100" dirty="0">
                <a:latin typeface="+mj-lt"/>
              </a:rPr>
              <a:t>엔트로피 </a:t>
            </a:r>
            <a:r>
              <a:rPr lang="en-US" altLang="ko-KR" sz="1100" dirty="0">
                <a:latin typeface="+mj-lt"/>
              </a:rPr>
              <a:t>= </a:t>
            </a:r>
            <a:r>
              <a:rPr lang="en-US" altLang="ko-KR" sz="1100" b="1" dirty="0">
                <a:latin typeface="+mj-lt"/>
              </a:rPr>
              <a:t>1</a:t>
            </a:r>
            <a:r>
              <a:rPr lang="en-US" altLang="ko-KR" sz="1100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+mj-lt"/>
              </a:rPr>
              <a:t>(b): </a:t>
            </a:r>
            <a:r>
              <a:rPr lang="ko-KR" altLang="en-US" sz="1100" dirty="0">
                <a:latin typeface="+mj-lt"/>
              </a:rPr>
              <a:t>네 개의 토큰으로 </a:t>
            </a:r>
            <a:r>
              <a:rPr lang="en-US" altLang="ko-KR" sz="1100" dirty="0">
                <a:latin typeface="+mj-lt"/>
              </a:rPr>
              <a:t>"</a:t>
            </a:r>
            <a:r>
              <a:rPr lang="ko-KR" altLang="en-US" sz="1100" dirty="0">
                <a:latin typeface="+mj-lt"/>
              </a:rPr>
              <a:t>왼쪽 위</a:t>
            </a:r>
            <a:r>
              <a:rPr lang="en-US" altLang="ko-KR" sz="1100" dirty="0">
                <a:latin typeface="+mj-lt"/>
              </a:rPr>
              <a:t>/</a:t>
            </a:r>
            <a:r>
              <a:rPr lang="ko-KR" altLang="en-US" sz="1100" dirty="0">
                <a:latin typeface="+mj-lt"/>
              </a:rPr>
              <a:t>오른쪽 위</a:t>
            </a:r>
            <a:r>
              <a:rPr lang="en-US" altLang="ko-KR" sz="1100" dirty="0">
                <a:latin typeface="+mj-lt"/>
              </a:rPr>
              <a:t>/</a:t>
            </a:r>
            <a:r>
              <a:rPr lang="ko-KR" altLang="en-US" sz="1100" dirty="0">
                <a:latin typeface="+mj-lt"/>
              </a:rPr>
              <a:t>왼쪽 아래</a:t>
            </a:r>
            <a:r>
              <a:rPr lang="en-US" altLang="ko-KR" sz="1100" dirty="0">
                <a:latin typeface="+mj-lt"/>
              </a:rPr>
              <a:t>/</a:t>
            </a:r>
            <a:r>
              <a:rPr lang="ko-KR" altLang="en-US" sz="1100" dirty="0">
                <a:latin typeface="+mj-lt"/>
              </a:rPr>
              <a:t>오른쪽 아래</a:t>
            </a:r>
            <a:r>
              <a:rPr lang="en-US" altLang="ko-KR" sz="1100" dirty="0">
                <a:latin typeface="+mj-lt"/>
              </a:rPr>
              <a:t>"</a:t>
            </a:r>
            <a:r>
              <a:rPr lang="ko-KR" altLang="en-US" sz="1100" dirty="0" err="1">
                <a:latin typeface="+mj-lt"/>
              </a:rPr>
              <a:t>를</a:t>
            </a:r>
            <a:r>
              <a:rPr lang="ko-KR" altLang="en-US" sz="1100" dirty="0">
                <a:latin typeface="+mj-lt"/>
              </a:rPr>
              <a:t> 구체적으로 표현</a:t>
            </a:r>
            <a:r>
              <a:rPr lang="en-US" altLang="ko-KR" sz="1100" dirty="0">
                <a:latin typeface="+mj-lt"/>
              </a:rPr>
              <a:t>. </a:t>
            </a:r>
            <a:r>
              <a:rPr lang="ko-KR" altLang="en-US" sz="1100" dirty="0">
                <a:latin typeface="+mj-lt"/>
              </a:rPr>
              <a:t>엔트로피 </a:t>
            </a:r>
            <a:r>
              <a:rPr lang="en-US" altLang="ko-KR" sz="1100" dirty="0">
                <a:latin typeface="+mj-lt"/>
              </a:rPr>
              <a:t>= </a:t>
            </a:r>
            <a:r>
              <a:rPr lang="en-US" altLang="ko-KR" sz="1100" b="1" dirty="0">
                <a:latin typeface="+mj-lt"/>
              </a:rPr>
              <a:t>2</a:t>
            </a:r>
            <a:r>
              <a:rPr lang="en-US" altLang="ko-KR" sz="1100" dirty="0">
                <a:latin typeface="+mj-lt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+mj-lt"/>
              </a:rPr>
              <a:t>(b)</a:t>
            </a:r>
            <a:r>
              <a:rPr lang="ko-KR" altLang="en-US" sz="1100" dirty="0">
                <a:latin typeface="+mj-lt"/>
              </a:rPr>
              <a:t>는 더 많은 정보를 포함하지만</a:t>
            </a:r>
            <a:r>
              <a:rPr lang="en-US" altLang="ko-KR" sz="1100" dirty="0">
                <a:latin typeface="+mj-lt"/>
              </a:rPr>
              <a:t>, </a:t>
            </a:r>
            <a:r>
              <a:rPr lang="ko-KR" altLang="en-US" sz="1100" dirty="0">
                <a:latin typeface="+mj-lt"/>
              </a:rPr>
              <a:t>이를 표현하기 위해 더 많은 비트가 필요</a:t>
            </a:r>
            <a:r>
              <a:rPr lang="en-US" altLang="ko-KR" sz="1100" dirty="0">
                <a:latin typeface="+mj-lt"/>
              </a:rPr>
              <a:t>.</a:t>
            </a:r>
            <a:endParaRPr lang="ko-KR" altLang="en-US" sz="1100" dirty="0">
              <a:latin typeface="+mj-lt"/>
            </a:endParaRPr>
          </a:p>
        </p:txBody>
      </p:sp>
      <p:sp>
        <p:nvSpPr>
          <p:cNvPr id="3" name="내용 개체 틀 4">
            <a:extLst>
              <a:ext uri="{FF2B5EF4-FFF2-40B4-BE49-F238E27FC236}">
                <a16:creationId xmlns:a16="http://schemas.microsoft.com/office/drawing/2014/main" id="{AD22D8BB-E8F4-1A52-172D-435F89822624}"/>
              </a:ext>
            </a:extLst>
          </p:cNvPr>
          <p:cNvSpPr txBox="1">
            <a:spLocks/>
          </p:cNvSpPr>
          <p:nvPr/>
        </p:nvSpPr>
        <p:spPr>
          <a:xfrm>
            <a:off x="6481401" y="1825625"/>
            <a:ext cx="5643201" cy="17732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b="1" dirty="0"/>
              <a:t>예제</a:t>
            </a:r>
            <a:r>
              <a:rPr lang="en-US" altLang="ko-KR" sz="1600" b="1" dirty="0"/>
              <a:t>: </a:t>
            </a:r>
            <a:r>
              <a:rPr lang="ko-KR" altLang="en-US" sz="1600" b="1" dirty="0"/>
              <a:t>정사각형 내 위치 설명</a:t>
            </a:r>
            <a:endParaRPr lang="ko-KR" altLang="en-US" sz="1600" dirty="0"/>
          </a:p>
          <a:p>
            <a:pPr lvl="1"/>
            <a:r>
              <a:rPr lang="ko-KR" altLang="en-US" sz="1400" b="1" dirty="0"/>
              <a:t>두 개의 토큰</a:t>
            </a:r>
            <a:r>
              <a:rPr lang="ko-KR" altLang="en-US" sz="1400" dirty="0"/>
              <a:t> </a:t>
            </a:r>
            <a:r>
              <a:rPr lang="en-US" altLang="ko-KR" sz="1400" dirty="0"/>
              <a:t>(</a:t>
            </a:r>
            <a:r>
              <a:rPr lang="ko-KR" altLang="en-US" sz="1400" dirty="0"/>
              <a:t>위쪽</a:t>
            </a:r>
            <a:r>
              <a:rPr lang="en-US" altLang="ko-KR" sz="1400" dirty="0"/>
              <a:t>, </a:t>
            </a:r>
            <a:r>
              <a:rPr lang="ko-KR" altLang="en-US" sz="1400" dirty="0"/>
              <a:t>아래쪽</a:t>
            </a:r>
            <a:r>
              <a:rPr lang="en-US" altLang="ko-KR" sz="1400" dirty="0"/>
              <a:t>):</a:t>
            </a:r>
          </a:p>
          <a:p>
            <a:pPr marL="1200150" lvl="2" indent="-285750"/>
            <a:r>
              <a:rPr lang="ko-KR" altLang="en-US" sz="1050" dirty="0"/>
              <a:t>각 토큰을 </a:t>
            </a:r>
            <a:r>
              <a:rPr lang="en-US" altLang="ko-KR" sz="1050" dirty="0"/>
              <a:t>1</a:t>
            </a:r>
            <a:r>
              <a:rPr lang="ko-KR" altLang="en-US" sz="1050" dirty="0"/>
              <a:t>비트로 표현</a:t>
            </a:r>
            <a:r>
              <a:rPr lang="en-US" altLang="ko-KR" sz="1050" dirty="0"/>
              <a:t>.</a:t>
            </a:r>
          </a:p>
          <a:p>
            <a:pPr marL="1200150" lvl="2" indent="-285750"/>
            <a:r>
              <a:rPr lang="ko-KR" altLang="en-US" sz="1050" dirty="0"/>
              <a:t>엔트로피</a:t>
            </a:r>
            <a:r>
              <a:rPr lang="en-US" altLang="ko-KR" sz="1050" dirty="0"/>
              <a:t>: </a:t>
            </a:r>
            <a:r>
              <a:rPr lang="en-US" altLang="ko-KR" sz="1050" b="1" dirty="0"/>
              <a:t>1</a:t>
            </a:r>
            <a:r>
              <a:rPr lang="en-US" altLang="ko-KR" sz="1050" dirty="0"/>
              <a:t>.</a:t>
            </a:r>
          </a:p>
          <a:p>
            <a:pPr lvl="1"/>
            <a:r>
              <a:rPr lang="ko-KR" altLang="en-US" sz="1400" b="1" dirty="0"/>
              <a:t>네 개의 토큰</a:t>
            </a:r>
            <a:r>
              <a:rPr lang="ko-KR" altLang="en-US" sz="1400" dirty="0"/>
              <a:t> </a:t>
            </a:r>
            <a:r>
              <a:rPr lang="en-US" altLang="ko-KR" sz="1400" dirty="0"/>
              <a:t>(</a:t>
            </a:r>
            <a:r>
              <a:rPr lang="ko-KR" altLang="en-US" sz="1400" dirty="0"/>
              <a:t>왼쪽 위</a:t>
            </a:r>
            <a:r>
              <a:rPr lang="en-US" altLang="ko-KR" sz="1400" dirty="0"/>
              <a:t>, </a:t>
            </a:r>
            <a:r>
              <a:rPr lang="ko-KR" altLang="en-US" sz="1400" dirty="0"/>
              <a:t>오른쪽 위</a:t>
            </a:r>
            <a:r>
              <a:rPr lang="en-US" altLang="ko-KR" sz="1400" dirty="0"/>
              <a:t>, </a:t>
            </a:r>
            <a:r>
              <a:rPr lang="ko-KR" altLang="en-US" sz="1400" dirty="0"/>
              <a:t>왼쪽 아래</a:t>
            </a:r>
            <a:r>
              <a:rPr lang="en-US" altLang="ko-KR" sz="1400" dirty="0"/>
              <a:t>, </a:t>
            </a:r>
            <a:r>
              <a:rPr lang="ko-KR" altLang="en-US" sz="1400" dirty="0"/>
              <a:t>오른쪽 아래</a:t>
            </a:r>
            <a:r>
              <a:rPr lang="en-US" altLang="ko-KR" sz="1400" dirty="0"/>
              <a:t>):</a:t>
            </a:r>
          </a:p>
          <a:p>
            <a:pPr marL="1200150" lvl="2" indent="-285750"/>
            <a:r>
              <a:rPr lang="ko-KR" altLang="en-US" sz="1050" dirty="0"/>
              <a:t>각 토큰을 </a:t>
            </a:r>
            <a:r>
              <a:rPr lang="en-US" altLang="ko-KR" sz="1050" dirty="0"/>
              <a:t>2</a:t>
            </a:r>
            <a:r>
              <a:rPr lang="ko-KR" altLang="en-US" sz="1050" dirty="0"/>
              <a:t>비트로 표현</a:t>
            </a:r>
            <a:r>
              <a:rPr lang="en-US" altLang="ko-KR" sz="1050" dirty="0"/>
              <a:t>.</a:t>
            </a:r>
          </a:p>
          <a:p>
            <a:pPr marL="1200150" lvl="2" indent="-285750"/>
            <a:r>
              <a:rPr lang="ko-KR" altLang="en-US" sz="1050" dirty="0"/>
              <a:t>엔트로피</a:t>
            </a:r>
            <a:r>
              <a:rPr lang="en-US" altLang="ko-KR" sz="1050" dirty="0"/>
              <a:t>: </a:t>
            </a:r>
            <a:r>
              <a:rPr lang="en-US" altLang="ko-KR" sz="1050" b="1" dirty="0"/>
              <a:t>2</a:t>
            </a:r>
            <a:r>
              <a:rPr lang="en-US" altLang="ko-KR" sz="10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4200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1640</TotalTime>
  <Words>5854</Words>
  <Application>Microsoft Macintosh PowerPoint</Application>
  <PresentationFormat>와이드스크린</PresentationFormat>
  <Paragraphs>711</Paragraphs>
  <Slides>43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9" baseType="lpstr">
      <vt:lpstr>맑은 고딕</vt:lpstr>
      <vt:lpstr>맑은 고딕</vt:lpstr>
      <vt:lpstr>Arial</vt:lpstr>
      <vt:lpstr>Cambria Math</vt:lpstr>
      <vt:lpstr>Wingdings</vt:lpstr>
      <vt:lpstr>Office 테마</vt:lpstr>
      <vt:lpstr>3장. 평가 방법론</vt:lpstr>
      <vt:lpstr>AI 평가의 필요성</vt:lpstr>
      <vt:lpstr>평가의 중요성</vt:lpstr>
      <vt:lpstr>이 장의 주요 내용</vt:lpstr>
      <vt:lpstr>생성형 모델 평가의 어려움</vt:lpstr>
      <vt:lpstr>평가의 발전과 한계</vt:lpstr>
      <vt:lpstr>체계적인 평가의 중요성</vt:lpstr>
      <vt:lpstr>언어 모델링 지표 이해하기</vt:lpstr>
      <vt:lpstr>엔트로피(Entropy) 이해하기</vt:lpstr>
      <vt:lpstr>교차 엔트로피(Cross Entropy)</vt:lpstr>
      <vt:lpstr>(유첨)교차 엔트로피 오차 (Cross Entropy Error)</vt:lpstr>
      <vt:lpstr>문자당 비트 수와 바이트당 비트 수</vt:lpstr>
      <vt:lpstr>당혹도(Perplexity, PPL)</vt:lpstr>
      <vt:lpstr>(유첨) 당혹도가 단위 독립성을 제공하는 이유</vt:lpstr>
      <vt:lpstr>당혹도의 해석과 주요 개념</vt:lpstr>
      <vt:lpstr>당혹도의 활용 사례</vt:lpstr>
      <vt:lpstr>후속 학습과 엔트로피 축소</vt:lpstr>
      <vt:lpstr>언어 모델로 텍스트의 당혹도 계산</vt:lpstr>
      <vt:lpstr>정확 평가(Exact Evaluation)</vt:lpstr>
      <vt:lpstr>기능적 올바름(Functional Correctness)</vt:lpstr>
      <vt:lpstr>(유첨) pass@k의 k에 따른 크기</vt:lpstr>
      <vt:lpstr>참조 데이터와의 유사성 측정</vt:lpstr>
      <vt:lpstr>정확 일치(Exact Match)</vt:lpstr>
      <vt:lpstr>어휘적 유사성(Lexical Similarity)</vt:lpstr>
      <vt:lpstr>의미적 유사성(Semantic Similarity)</vt:lpstr>
      <vt:lpstr>임베딩 소개</vt:lpstr>
      <vt:lpstr>AI를 평가자로 (AI as Evaluators)</vt:lpstr>
      <vt:lpstr>왜 AI를 판사로 사용해야 하는가?</vt:lpstr>
      <vt:lpstr>AI를 판사로 사용하는 방법</vt:lpstr>
      <vt:lpstr>AI 판정자로서의 한계</vt:lpstr>
      <vt:lpstr>AI 판정자의 불일치 문제</vt:lpstr>
      <vt:lpstr>기준 모호성</vt:lpstr>
      <vt:lpstr>비용 증가와 지연</vt:lpstr>
      <vt:lpstr>AI 판정자로서의 편향</vt:lpstr>
      <vt:lpstr>어떤 모델이 판정자 역할을 할 수 있을까</vt:lpstr>
      <vt:lpstr>전문화된 판정자</vt:lpstr>
      <vt:lpstr>비교 평가를 통한 모델 순위 매기기</vt:lpstr>
      <vt:lpstr>비교 평가의 도전 과제</vt:lpstr>
      <vt:lpstr>확장성의 병목 현상</vt:lpstr>
      <vt:lpstr>표준화 및 품질 관리 부족</vt:lpstr>
      <vt:lpstr>비교 성능에서 절대 성능으로</vt:lpstr>
      <vt:lpstr>비교 평가의 미래</vt:lpstr>
      <vt:lpstr>요약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Yxz0294</dc:creator>
  <cp:lastModifiedBy>Yxz0294</cp:lastModifiedBy>
  <cp:revision>230</cp:revision>
  <dcterms:created xsi:type="dcterms:W3CDTF">2025-01-19T00:47:02Z</dcterms:created>
  <dcterms:modified xsi:type="dcterms:W3CDTF">2025-01-24T22:52:11Z</dcterms:modified>
</cp:coreProperties>
</file>

<file path=docProps/thumbnail.jpeg>
</file>